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4" r:id="rId2"/>
    <p:sldMasterId id="2147483683" r:id="rId3"/>
    <p:sldMasterId id="2147483693" r:id="rId4"/>
    <p:sldMasterId id="2147483702" r:id="rId5"/>
  </p:sldMasterIdLst>
  <p:notesMasterIdLst>
    <p:notesMasterId r:id="rId13"/>
  </p:notesMasterIdLst>
  <p:handoutMasterIdLst>
    <p:handoutMasterId r:id="rId14"/>
  </p:handoutMasterIdLst>
  <p:sldIdLst>
    <p:sldId id="856" r:id="rId6"/>
    <p:sldId id="878" r:id="rId7"/>
    <p:sldId id="901" r:id="rId8"/>
    <p:sldId id="905" r:id="rId9"/>
    <p:sldId id="902" r:id="rId10"/>
    <p:sldId id="900" r:id="rId11"/>
    <p:sldId id="904" r:id="rId12"/>
  </p:sldIdLst>
  <p:sldSz cx="12192000" cy="6858000"/>
  <p:notesSz cx="7023100" cy="9309100"/>
  <p:defaultTextStyle>
    <a:defPPr>
      <a:defRPr lang="en-US"/>
    </a:defPPr>
    <a:lvl1pPr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5pPr>
    <a:lvl6pPr marL="2286000" algn="l" defTabSz="914400" rtl="0" eaLnBrk="1" latinLnBrk="0" hangingPunct="1">
      <a:defRPr sz="1400" kern="1200">
        <a:solidFill>
          <a:schemeClr val="tx2"/>
        </a:solidFill>
        <a:latin typeface="Arial" panose="020B0604020202020204" pitchFamily="34" charset="0"/>
        <a:ea typeface="+mn-ea"/>
        <a:cs typeface="+mn-cs"/>
      </a:defRPr>
    </a:lvl6pPr>
    <a:lvl7pPr marL="2743200" algn="l" defTabSz="914400" rtl="0" eaLnBrk="1" latinLnBrk="0" hangingPunct="1">
      <a:defRPr sz="1400" kern="1200">
        <a:solidFill>
          <a:schemeClr val="tx2"/>
        </a:solidFill>
        <a:latin typeface="Arial" panose="020B0604020202020204" pitchFamily="34" charset="0"/>
        <a:ea typeface="+mn-ea"/>
        <a:cs typeface="+mn-cs"/>
      </a:defRPr>
    </a:lvl7pPr>
    <a:lvl8pPr marL="3200400" algn="l" defTabSz="914400" rtl="0" eaLnBrk="1" latinLnBrk="0" hangingPunct="1">
      <a:defRPr sz="1400" kern="1200">
        <a:solidFill>
          <a:schemeClr val="tx2"/>
        </a:solidFill>
        <a:latin typeface="Arial" panose="020B0604020202020204" pitchFamily="34" charset="0"/>
        <a:ea typeface="+mn-ea"/>
        <a:cs typeface="+mn-cs"/>
      </a:defRPr>
    </a:lvl8pPr>
    <a:lvl9pPr marL="3657600" algn="l" defTabSz="914400" rtl="0" eaLnBrk="1" latinLnBrk="0" hangingPunct="1">
      <a:defRPr sz="1400"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272" userDrawn="1">
          <p15:clr>
            <a:srgbClr val="A4A3A4"/>
          </p15:clr>
        </p15:guide>
        <p15:guide id="2" pos="3840" userDrawn="1">
          <p15:clr>
            <a:srgbClr val="A4A3A4"/>
          </p15:clr>
        </p15:guide>
        <p15:guide id="3" orient="horz" pos="3624" userDrawn="1">
          <p15:clr>
            <a:srgbClr val="A4A3A4"/>
          </p15:clr>
        </p15:guide>
        <p15:guide id="4" pos="5448" userDrawn="1">
          <p15:clr>
            <a:srgbClr val="A4A3A4"/>
          </p15:clr>
        </p15:guide>
        <p15:guide id="5" pos="2232" userDrawn="1">
          <p15:clr>
            <a:srgbClr val="A4A3A4"/>
          </p15:clr>
        </p15:guide>
        <p15:guide id="6" orient="horz" pos="1536"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CAAC23-0822-1ACF-C7C1-96403461136A}" name="Hunt, Ruth (Buck)" initials="HR(" userId="S::Ruth.Hunt@buck.com::1b408315-c610-448c-bf16-e31dae29cdbf" providerId="AD"/>
  <p188:author id="{04A1EEBD-77D8-5ACA-CA42-BB2F7CD46B1B}" name="Bartelssmith, Julie" initials="JBS" userId="Bartelssmith, Juli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sterly, Melissa L F" initials="EMLF" lastIdx="1" clrIdx="0">
    <p:extLst>
      <p:ext uri="{19B8F6BF-5375-455C-9EA6-DF929625EA0E}">
        <p15:presenceInfo xmlns:p15="http://schemas.microsoft.com/office/powerpoint/2012/main" userId="S-1-5-21-129458132-984236699-943750798-175879" providerId="AD"/>
      </p:ext>
    </p:extLst>
  </p:cmAuthor>
  <p:cmAuthor id="2" name="Tobin, Laura" initials="TL" lastIdx="1" clrIdx="1">
    <p:extLst>
      <p:ext uri="{19B8F6BF-5375-455C-9EA6-DF929625EA0E}">
        <p15:presenceInfo xmlns:p15="http://schemas.microsoft.com/office/powerpoint/2012/main" userId="S-1-5-21-129458132-984236699-943750798-416462" providerId="AD"/>
      </p:ext>
    </p:extLst>
  </p:cmAuthor>
  <p:cmAuthor id="3" name="Bartelssmith, Julie" initials="JBS" lastIdx="1" clrIdx="2">
    <p:extLst>
      <p:ext uri="{19B8F6BF-5375-455C-9EA6-DF929625EA0E}">
        <p15:presenceInfo xmlns:p15="http://schemas.microsoft.com/office/powerpoint/2012/main" userId="Bartelssmith, Jul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B0C26"/>
    <a:srgbClr val="002243"/>
    <a:srgbClr val="A6A6A6"/>
    <a:srgbClr val="FFFFFF"/>
    <a:srgbClr val="F0F0F0"/>
    <a:srgbClr val="0A2972"/>
    <a:srgbClr val="D34900"/>
    <a:srgbClr val="7F7F7F"/>
    <a:srgbClr val="336A8B"/>
    <a:srgbClr val="D755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5" autoAdjust="0"/>
    <p:restoredTop sz="87891" autoAdjust="0"/>
  </p:normalViewPr>
  <p:slideViewPr>
    <p:cSldViewPr snapToGrid="0">
      <p:cViewPr varScale="1">
        <p:scale>
          <a:sx n="96" d="100"/>
          <a:sy n="96" d="100"/>
        </p:scale>
        <p:origin x="120" y="66"/>
      </p:cViewPr>
      <p:guideLst>
        <p:guide orient="horz" pos="1272"/>
        <p:guide pos="3840"/>
        <p:guide orient="horz" pos="3624"/>
        <p:guide pos="5448"/>
        <p:guide pos="2232"/>
        <p:guide orient="horz" pos="1536"/>
      </p:guideLst>
    </p:cSldViewPr>
  </p:slideViewPr>
  <p:outlineViewPr>
    <p:cViewPr>
      <p:scale>
        <a:sx n="33" d="100"/>
        <a:sy n="33" d="100"/>
      </p:scale>
      <p:origin x="0" y="0"/>
    </p:cViewPr>
  </p:outlineViewPr>
  <p:notesTextViewPr>
    <p:cViewPr>
      <p:scale>
        <a:sx n="100" d="100"/>
        <a:sy n="100" d="100"/>
      </p:scale>
      <p:origin x="0" y="-282"/>
    </p:cViewPr>
  </p:notesTextViewPr>
  <p:sorterViewPr>
    <p:cViewPr>
      <p:scale>
        <a:sx n="118" d="100"/>
        <a:sy n="118" d="100"/>
      </p:scale>
      <p:origin x="0" y="-3090"/>
    </p:cViewPr>
  </p:sorterViewPr>
  <p:notesViewPr>
    <p:cSldViewPr snapToGrid="0">
      <p:cViewPr varScale="1">
        <p:scale>
          <a:sx n="82" d="100"/>
          <a:sy n="82" d="100"/>
        </p:scale>
        <p:origin x="3834" y="108"/>
      </p:cViewPr>
      <p:guideLst>
        <p:guide orient="horz" pos="2933"/>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D0B7EB-840B-794B-BCFF-F1E6367F115C}"/>
              </a:ext>
            </a:extLst>
          </p:cNvPr>
          <p:cNvSpPr>
            <a:spLocks noGrp="1" noChangeArrowheads="1"/>
          </p:cNvSpPr>
          <p:nvPr>
            <p:ph type="hdr" sz="quarter"/>
          </p:nvPr>
        </p:nvSpPr>
        <p:spPr bwMode="auto">
          <a:xfrm>
            <a:off x="0" y="1581"/>
            <a:ext cx="3042869" cy="46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41" tIns="0" rIns="18741" bIns="0" numCol="1" anchor="t" anchorCtr="0" compatLnSpc="1">
            <a:prstTxWarp prst="textNoShape">
              <a:avLst/>
            </a:prstTxWarp>
          </a:bodyPr>
          <a:lstStyle>
            <a:lvl1pPr defTabSz="938449" eaLnBrk="0" hangingPunct="0">
              <a:defRPr sz="1000" i="1" smtClean="0">
                <a:solidFill>
                  <a:schemeClr val="tx1"/>
                </a:solidFill>
              </a:defRPr>
            </a:lvl1pPr>
          </a:lstStyle>
          <a:p>
            <a:pPr>
              <a:defRPr/>
            </a:pPr>
            <a:endParaRPr lang="en-US" altLang="en-US"/>
          </a:p>
        </p:txBody>
      </p:sp>
      <p:sp>
        <p:nvSpPr>
          <p:cNvPr id="4099" name="Rectangle 3">
            <a:extLst>
              <a:ext uri="{FF2B5EF4-FFF2-40B4-BE49-F238E27FC236}">
                <a16:creationId xmlns:a16="http://schemas.microsoft.com/office/drawing/2014/main" id="{2F42ACE2-E45A-B349-A943-369A99855312}"/>
              </a:ext>
            </a:extLst>
          </p:cNvPr>
          <p:cNvSpPr>
            <a:spLocks noGrp="1" noChangeArrowheads="1"/>
          </p:cNvSpPr>
          <p:nvPr>
            <p:ph type="dt" sz="quarter" idx="1"/>
          </p:nvPr>
        </p:nvSpPr>
        <p:spPr bwMode="auto">
          <a:xfrm>
            <a:off x="3980231" y="1581"/>
            <a:ext cx="3042869" cy="46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41" tIns="0" rIns="18741" bIns="0" numCol="1" anchor="t" anchorCtr="0" compatLnSpc="1">
            <a:prstTxWarp prst="textNoShape">
              <a:avLst/>
            </a:prstTxWarp>
          </a:bodyPr>
          <a:lstStyle>
            <a:lvl1pPr algn="r" defTabSz="938449" eaLnBrk="0" hangingPunct="0">
              <a:defRPr sz="1000" i="1" smtClean="0">
                <a:solidFill>
                  <a:schemeClr val="tx1"/>
                </a:solidFill>
              </a:defRPr>
            </a:lvl1pPr>
          </a:lstStyle>
          <a:p>
            <a:pPr>
              <a:defRPr/>
            </a:pPr>
            <a:endParaRPr lang="en-US" altLang="en-US"/>
          </a:p>
        </p:txBody>
      </p:sp>
      <p:sp>
        <p:nvSpPr>
          <p:cNvPr id="4100" name="Rectangle 4">
            <a:extLst>
              <a:ext uri="{FF2B5EF4-FFF2-40B4-BE49-F238E27FC236}">
                <a16:creationId xmlns:a16="http://schemas.microsoft.com/office/drawing/2014/main" id="{571754D2-917C-1446-B17B-265137B7FA53}"/>
              </a:ext>
            </a:extLst>
          </p:cNvPr>
          <p:cNvSpPr>
            <a:spLocks noGrp="1" noChangeArrowheads="1"/>
          </p:cNvSpPr>
          <p:nvPr>
            <p:ph type="ftr" sz="quarter" idx="2"/>
          </p:nvPr>
        </p:nvSpPr>
        <p:spPr bwMode="auto">
          <a:xfrm>
            <a:off x="0" y="8844751"/>
            <a:ext cx="3042869" cy="46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41" tIns="0" rIns="18741" bIns="0" numCol="1" anchor="b" anchorCtr="0" compatLnSpc="1">
            <a:prstTxWarp prst="textNoShape">
              <a:avLst/>
            </a:prstTxWarp>
          </a:bodyPr>
          <a:lstStyle>
            <a:lvl1pPr defTabSz="938449" eaLnBrk="0" hangingPunct="0">
              <a:defRPr sz="1000" i="1" smtClean="0">
                <a:solidFill>
                  <a:schemeClr val="tx1"/>
                </a:solidFill>
              </a:defRPr>
            </a:lvl1pPr>
          </a:lstStyle>
          <a:p>
            <a:pPr>
              <a:defRPr/>
            </a:pPr>
            <a:endParaRPr lang="en-US" altLang="en-US"/>
          </a:p>
        </p:txBody>
      </p:sp>
      <p:sp>
        <p:nvSpPr>
          <p:cNvPr id="4101" name="Rectangle 5">
            <a:extLst>
              <a:ext uri="{FF2B5EF4-FFF2-40B4-BE49-F238E27FC236}">
                <a16:creationId xmlns:a16="http://schemas.microsoft.com/office/drawing/2014/main" id="{B4B935EA-1CD8-8C49-A664-1FCA43D9D26F}"/>
              </a:ext>
            </a:extLst>
          </p:cNvPr>
          <p:cNvSpPr>
            <a:spLocks noGrp="1" noChangeArrowheads="1"/>
          </p:cNvSpPr>
          <p:nvPr>
            <p:ph type="sldNum" sz="quarter" idx="3"/>
          </p:nvPr>
        </p:nvSpPr>
        <p:spPr bwMode="auto">
          <a:xfrm>
            <a:off x="3980231" y="8844751"/>
            <a:ext cx="3042869" cy="46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41" tIns="0" rIns="18741" bIns="0" numCol="1" anchor="b" anchorCtr="0" compatLnSpc="1">
            <a:prstTxWarp prst="textNoShape">
              <a:avLst/>
            </a:prstTxWarp>
          </a:bodyPr>
          <a:lstStyle>
            <a:lvl1pPr algn="r" defTabSz="938449" eaLnBrk="0" hangingPunct="0">
              <a:defRPr sz="1000" i="1" smtClean="0">
                <a:solidFill>
                  <a:schemeClr val="tx1"/>
                </a:solidFill>
              </a:defRPr>
            </a:lvl1pPr>
          </a:lstStyle>
          <a:p>
            <a:pPr>
              <a:defRPr/>
            </a:pPr>
            <a:fld id="{81B3EE1C-3998-5A4F-B167-D6C18067212C}" type="slidenum">
              <a:rPr lang="en-US" altLang="en-US"/>
              <a:pPr>
                <a:defRPr/>
              </a:pPr>
              <a:t>‹#›</a:t>
            </a:fld>
            <a:endParaRPr lang="en-US" altLang="en-US"/>
          </a:p>
        </p:txBody>
      </p:sp>
      <p:sp>
        <p:nvSpPr>
          <p:cNvPr id="4102" name="Rectangle 6">
            <a:extLst>
              <a:ext uri="{FF2B5EF4-FFF2-40B4-BE49-F238E27FC236}">
                <a16:creationId xmlns:a16="http://schemas.microsoft.com/office/drawing/2014/main" id="{F4C4AF13-C17B-B741-9CD5-310279C0B316}"/>
              </a:ext>
            </a:extLst>
          </p:cNvPr>
          <p:cNvSpPr>
            <a:spLocks noChangeArrowheads="1"/>
          </p:cNvSpPr>
          <p:nvPr/>
        </p:nvSpPr>
        <p:spPr bwMode="auto">
          <a:xfrm>
            <a:off x="3120324" y="8863704"/>
            <a:ext cx="776130" cy="26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5" tIns="46853" rIns="92145" bIns="46853">
            <a:spAutoFit/>
          </a:bodyPr>
          <a:lstStyle>
            <a:lvl1pPr defTabSz="973138">
              <a:defRPr>
                <a:solidFill>
                  <a:schemeClr val="tx1"/>
                </a:solidFill>
                <a:latin typeface="Arial" panose="020B0604020202020204" pitchFamily="34" charset="0"/>
              </a:defRPr>
            </a:lvl1pPr>
            <a:lvl2pPr marL="455613" defTabSz="973138">
              <a:defRPr>
                <a:solidFill>
                  <a:schemeClr val="tx1"/>
                </a:solidFill>
                <a:latin typeface="Arial" panose="020B0604020202020204" pitchFamily="34" charset="0"/>
              </a:defRPr>
            </a:lvl2pPr>
            <a:lvl3pPr marL="912813" defTabSz="973138">
              <a:defRPr>
                <a:solidFill>
                  <a:schemeClr val="tx1"/>
                </a:solidFill>
                <a:latin typeface="Arial" panose="020B0604020202020204" pitchFamily="34" charset="0"/>
              </a:defRPr>
            </a:lvl3pPr>
            <a:lvl4pPr defTabSz="973138">
              <a:defRPr>
                <a:solidFill>
                  <a:schemeClr val="tx1"/>
                </a:solidFill>
                <a:latin typeface="Arial" panose="020B0604020202020204" pitchFamily="34" charset="0"/>
              </a:defRPr>
            </a:lvl4pPr>
            <a:lvl5pPr marL="1827213" defTabSz="973138">
              <a:defRPr>
                <a:solidFill>
                  <a:schemeClr val="tx1"/>
                </a:solidFill>
                <a:latin typeface="Arial" panose="020B0604020202020204" pitchFamily="34" charset="0"/>
              </a:defRPr>
            </a:lvl5pPr>
            <a:lvl6pPr marL="2284413" defTabSz="973138" fontAlgn="base">
              <a:spcBef>
                <a:spcPct val="0"/>
              </a:spcBef>
              <a:spcAft>
                <a:spcPct val="0"/>
              </a:spcAft>
              <a:defRPr>
                <a:solidFill>
                  <a:schemeClr val="tx1"/>
                </a:solidFill>
                <a:latin typeface="Arial" panose="020B0604020202020204" pitchFamily="34" charset="0"/>
              </a:defRPr>
            </a:lvl6pPr>
            <a:lvl7pPr marL="2741613" defTabSz="973138" fontAlgn="base">
              <a:spcBef>
                <a:spcPct val="0"/>
              </a:spcBef>
              <a:spcAft>
                <a:spcPct val="0"/>
              </a:spcAft>
              <a:defRPr>
                <a:solidFill>
                  <a:schemeClr val="tx1"/>
                </a:solidFill>
                <a:latin typeface="Arial" panose="020B0604020202020204" pitchFamily="34" charset="0"/>
              </a:defRPr>
            </a:lvl7pPr>
            <a:lvl8pPr marL="3198813" defTabSz="973138" fontAlgn="base">
              <a:spcBef>
                <a:spcPct val="0"/>
              </a:spcBef>
              <a:spcAft>
                <a:spcPct val="0"/>
              </a:spcAft>
              <a:defRPr>
                <a:solidFill>
                  <a:schemeClr val="tx1"/>
                </a:solidFill>
                <a:latin typeface="Arial" panose="020B0604020202020204" pitchFamily="34" charset="0"/>
              </a:defRPr>
            </a:lvl8pPr>
            <a:lvl9pPr marL="3656013" defTabSz="973138" fontAlgn="base">
              <a:spcBef>
                <a:spcPct val="0"/>
              </a:spcBef>
              <a:spcAft>
                <a:spcPct val="0"/>
              </a:spcAft>
              <a:defRPr>
                <a:solidFill>
                  <a:schemeClr val="tx1"/>
                </a:solidFill>
                <a:latin typeface="Arial" panose="020B0604020202020204" pitchFamily="34" charset="0"/>
              </a:defRPr>
            </a:lvl9pPr>
          </a:lstStyle>
          <a:p>
            <a:pPr algn="ctr">
              <a:lnSpc>
                <a:spcPct val="90000"/>
              </a:lnSpc>
              <a:defRPr/>
            </a:pPr>
            <a:r>
              <a:rPr lang="en-US" altLang="en-US" sz="1200"/>
              <a:t>Page </a:t>
            </a:r>
            <a:fld id="{C3FCF6A4-B1E4-854C-95CF-4CBF65DA6679}" type="slidenum">
              <a:rPr lang="en-US" altLang="en-US" sz="1200"/>
              <a:pPr algn="ctr">
                <a:lnSpc>
                  <a:spcPct val="90000"/>
                </a:lnSpc>
                <a:defRPr/>
              </a:pPr>
              <a:t>‹#›</a:t>
            </a:fld>
            <a:endParaRPr lang="en-US" altLang="en-US" sz="120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6">
            <a:extLst>
              <a:ext uri="{FF2B5EF4-FFF2-40B4-BE49-F238E27FC236}">
                <a16:creationId xmlns:a16="http://schemas.microsoft.com/office/drawing/2014/main" id="{A356CB06-1030-0B41-82F7-53C37F55FC84}"/>
              </a:ext>
            </a:extLst>
          </p:cNvPr>
          <p:cNvSpPr>
            <a:spLocks noChangeArrowheads="1"/>
          </p:cNvSpPr>
          <p:nvPr/>
        </p:nvSpPr>
        <p:spPr bwMode="auto">
          <a:xfrm>
            <a:off x="3121193" y="8863704"/>
            <a:ext cx="774392" cy="26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5" tIns="46853" rIns="92145" bIns="46853">
            <a:spAutoFit/>
          </a:bodyPr>
          <a:lstStyle>
            <a:lvl1pPr defTabSz="973138">
              <a:defRPr>
                <a:solidFill>
                  <a:schemeClr val="tx1"/>
                </a:solidFill>
                <a:latin typeface="Arial" panose="020B0604020202020204" pitchFamily="34" charset="0"/>
              </a:defRPr>
            </a:lvl1pPr>
            <a:lvl2pPr marL="455613" defTabSz="973138">
              <a:defRPr>
                <a:solidFill>
                  <a:schemeClr val="tx1"/>
                </a:solidFill>
                <a:latin typeface="Arial" panose="020B0604020202020204" pitchFamily="34" charset="0"/>
              </a:defRPr>
            </a:lvl2pPr>
            <a:lvl3pPr marL="912813" defTabSz="973138">
              <a:defRPr>
                <a:solidFill>
                  <a:schemeClr val="tx1"/>
                </a:solidFill>
                <a:latin typeface="Arial" panose="020B0604020202020204" pitchFamily="34" charset="0"/>
              </a:defRPr>
            </a:lvl3pPr>
            <a:lvl4pPr defTabSz="973138">
              <a:defRPr>
                <a:solidFill>
                  <a:schemeClr val="tx1"/>
                </a:solidFill>
                <a:latin typeface="Arial" panose="020B0604020202020204" pitchFamily="34" charset="0"/>
              </a:defRPr>
            </a:lvl4pPr>
            <a:lvl5pPr marL="1827213" defTabSz="973138">
              <a:defRPr>
                <a:solidFill>
                  <a:schemeClr val="tx1"/>
                </a:solidFill>
                <a:latin typeface="Arial" panose="020B0604020202020204" pitchFamily="34" charset="0"/>
              </a:defRPr>
            </a:lvl5pPr>
            <a:lvl6pPr marL="2284413" defTabSz="973138" fontAlgn="base">
              <a:spcBef>
                <a:spcPct val="0"/>
              </a:spcBef>
              <a:spcAft>
                <a:spcPct val="0"/>
              </a:spcAft>
              <a:defRPr>
                <a:solidFill>
                  <a:schemeClr val="tx1"/>
                </a:solidFill>
                <a:latin typeface="Arial" panose="020B0604020202020204" pitchFamily="34" charset="0"/>
              </a:defRPr>
            </a:lvl6pPr>
            <a:lvl7pPr marL="2741613" defTabSz="973138" fontAlgn="base">
              <a:spcBef>
                <a:spcPct val="0"/>
              </a:spcBef>
              <a:spcAft>
                <a:spcPct val="0"/>
              </a:spcAft>
              <a:defRPr>
                <a:solidFill>
                  <a:schemeClr val="tx1"/>
                </a:solidFill>
                <a:latin typeface="Arial" panose="020B0604020202020204" pitchFamily="34" charset="0"/>
              </a:defRPr>
            </a:lvl7pPr>
            <a:lvl8pPr marL="3198813" defTabSz="973138" fontAlgn="base">
              <a:spcBef>
                <a:spcPct val="0"/>
              </a:spcBef>
              <a:spcAft>
                <a:spcPct val="0"/>
              </a:spcAft>
              <a:defRPr>
                <a:solidFill>
                  <a:schemeClr val="tx1"/>
                </a:solidFill>
                <a:latin typeface="Arial" panose="020B0604020202020204" pitchFamily="34" charset="0"/>
              </a:defRPr>
            </a:lvl8pPr>
            <a:lvl9pPr marL="3656013" defTabSz="973138" fontAlgn="base">
              <a:spcBef>
                <a:spcPct val="0"/>
              </a:spcBef>
              <a:spcAft>
                <a:spcPct val="0"/>
              </a:spcAft>
              <a:defRPr>
                <a:solidFill>
                  <a:schemeClr val="tx1"/>
                </a:solidFill>
                <a:latin typeface="Arial" panose="020B0604020202020204" pitchFamily="34" charset="0"/>
              </a:defRPr>
            </a:lvl9pPr>
          </a:lstStyle>
          <a:p>
            <a:pPr algn="ctr">
              <a:lnSpc>
                <a:spcPct val="90000"/>
              </a:lnSpc>
              <a:defRPr/>
            </a:pPr>
            <a:r>
              <a:rPr lang="en-US" altLang="en-US" sz="1200"/>
              <a:t>Page </a:t>
            </a:r>
            <a:fld id="{4BC4BD8E-4513-1F4D-9D96-B772C8A5E233}" type="slidenum">
              <a:rPr lang="en-US" altLang="en-US" sz="1200" smtClean="0"/>
              <a:pPr algn="ctr">
                <a:lnSpc>
                  <a:spcPct val="90000"/>
                </a:lnSpc>
                <a:defRPr/>
              </a:pPr>
              <a:t>‹#›</a:t>
            </a:fld>
            <a:endParaRPr lang="en-US" altLang="en-US" sz="1200"/>
          </a:p>
        </p:txBody>
      </p:sp>
      <p:sp>
        <p:nvSpPr>
          <p:cNvPr id="3079" name="Rectangle 7">
            <a:extLst>
              <a:ext uri="{FF2B5EF4-FFF2-40B4-BE49-F238E27FC236}">
                <a16:creationId xmlns:a16="http://schemas.microsoft.com/office/drawing/2014/main" id="{B49BCF25-0E7A-044A-AA95-0450548451FB}"/>
              </a:ext>
            </a:extLst>
          </p:cNvPr>
          <p:cNvSpPr>
            <a:spLocks noGrp="1" noRot="1" noChangeAspect="1" noChangeArrowheads="1" noTextEdit="1"/>
          </p:cNvSpPr>
          <p:nvPr>
            <p:ph type="sldImg" idx="2"/>
          </p:nvPr>
        </p:nvSpPr>
        <p:spPr bwMode="auto">
          <a:xfrm>
            <a:off x="615950" y="473303"/>
            <a:ext cx="5770563" cy="32464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80" name="Rectangle 8">
            <a:extLst>
              <a:ext uri="{FF2B5EF4-FFF2-40B4-BE49-F238E27FC236}">
                <a16:creationId xmlns:a16="http://schemas.microsoft.com/office/drawing/2014/main" id="{FF7F6A78-4152-5943-8790-482450ABF71B}"/>
              </a:ext>
            </a:extLst>
          </p:cNvPr>
          <p:cNvSpPr>
            <a:spLocks noGrp="1" noChangeArrowheads="1"/>
          </p:cNvSpPr>
          <p:nvPr>
            <p:ph type="body" sz="quarter" idx="3"/>
          </p:nvPr>
        </p:nvSpPr>
        <p:spPr bwMode="auto">
          <a:xfrm>
            <a:off x="668918" y="4078514"/>
            <a:ext cx="5717368" cy="476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830" tIns="51538" rIns="96830" bIns="51538" numCol="1" anchor="t" anchorCtr="0" compatLnSpc="1">
            <a:prstTxWarp prst="textNoShape">
              <a:avLst/>
            </a:prstTxWarp>
          </a:bodyPr>
          <a:lstStyle/>
          <a:p>
            <a:pPr lvl="0"/>
            <a:r>
              <a:rPr lang="en-US" altLang="en-US" noProof="0" dirty="0"/>
              <a:t>Body Text</a:t>
            </a:r>
          </a:p>
          <a:p>
            <a:pPr lvl="1"/>
            <a:r>
              <a:rPr lang="en-US" altLang="en-US" noProof="0" dirty="0"/>
              <a:t>Second Level</a:t>
            </a:r>
          </a:p>
          <a:p>
            <a:pPr lvl="4"/>
            <a:r>
              <a:rPr lang="en-US" altLang="en-US" noProof="0" dirty="0"/>
              <a:t>Third Level</a:t>
            </a:r>
          </a:p>
          <a:p>
            <a:pPr lvl="3"/>
            <a:r>
              <a:rPr lang="en-US" altLang="en-US" noProof="0" dirty="0"/>
              <a:t>Fourth Level</a:t>
            </a:r>
          </a:p>
        </p:txBody>
      </p:sp>
    </p:spTree>
  </p:cSld>
  <p:clrMap bg1="lt1" tx1="dk1" bg2="lt2" tx2="dk2" accent1="accent1" accent2="accent2" accent3="accent3" accent4="accent4" accent5="accent5" accent6="accent6" hlink="hlink" folHlink="folHlink"/>
  <p:notesStyle>
    <a:lvl1pPr marL="0" algn="l" defTabSz="1030288" rtl="0" eaLnBrk="0" fontAlgn="base" hangingPunct="0">
      <a:lnSpc>
        <a:spcPct val="100000"/>
      </a:lnSpc>
      <a:spcBef>
        <a:spcPts val="0"/>
      </a:spcBef>
      <a:spcAft>
        <a:spcPct val="0"/>
      </a:spcAft>
      <a:defRPr sz="1200" kern="1200">
        <a:solidFill>
          <a:schemeClr val="tx1"/>
        </a:solidFill>
        <a:latin typeface="Arial" panose="020B0604020202020204" pitchFamily="34" charset="0"/>
        <a:ea typeface="+mn-ea"/>
        <a:cs typeface="+mn-cs"/>
      </a:defRPr>
    </a:lvl1pPr>
    <a:lvl2pPr marL="171450" indent="-171450" algn="l" defTabSz="1030288" rtl="0" eaLnBrk="0" fontAlgn="base" hangingPunct="0">
      <a:lnSpc>
        <a:spcPct val="100000"/>
      </a:lnSpc>
      <a:spcBef>
        <a:spcPts val="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mn-cs"/>
      </a:defRPr>
    </a:lvl2pPr>
    <a:lvl3pPr marL="171450" indent="-171450" algn="l" defTabSz="1030288" rtl="0" eaLnBrk="0" fontAlgn="base" hangingPunct="0">
      <a:lnSpc>
        <a:spcPct val="100000"/>
      </a:lnSpc>
      <a:spcBef>
        <a:spcPts val="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mn-cs"/>
      </a:defRPr>
    </a:lvl3pPr>
    <a:lvl4pPr marL="576263" indent="-158750" algn="l" defTabSz="1030288" rtl="0" eaLnBrk="0" fontAlgn="base" hangingPunct="0">
      <a:lnSpc>
        <a:spcPct val="100000"/>
      </a:lnSpc>
      <a:spcBef>
        <a:spcPts val="0"/>
      </a:spcBef>
      <a:spcAft>
        <a:spcPct val="0"/>
      </a:spcAft>
      <a:buFont typeface="Arial" panose="020B0604020202020204" pitchFamily="34" charset="0"/>
      <a:buChar char="•"/>
      <a:tabLst/>
      <a:defRPr sz="1200" kern="1200">
        <a:solidFill>
          <a:schemeClr val="tx1"/>
        </a:solidFill>
        <a:latin typeface="Arial" panose="020B0604020202020204" pitchFamily="34" charset="0"/>
        <a:ea typeface="+mn-ea"/>
        <a:cs typeface="+mn-cs"/>
      </a:defRPr>
    </a:lvl4pPr>
    <a:lvl5pPr marL="403225" indent="-158750" algn="l" defTabSz="1030288" rtl="0" eaLnBrk="0" fontAlgn="base" hangingPunct="0">
      <a:lnSpc>
        <a:spcPct val="100000"/>
      </a:lnSpc>
      <a:spcBef>
        <a:spcPts val="0"/>
      </a:spcBef>
      <a:spcAft>
        <a:spcPct val="0"/>
      </a:spcAft>
      <a:buFont typeface="Arial" panose="020B0604020202020204" pitchFamily="34" charset="0"/>
      <a:buChar char="•"/>
      <a:tabLs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400" kern="100" dirty="0">
                <a:solidFill>
                  <a:srgbClr val="000000"/>
                </a:solidFill>
                <a:effectLst/>
                <a:latin typeface="+mn-lt"/>
                <a:ea typeface="Calibri" panose="020F0502020204030204" pitchFamily="34" charset="0"/>
                <a:cs typeface="Times New Roman" panose="02020603050405020304" pitchFamily="18" charset="0"/>
              </a:rPr>
              <a:t>Penn Medicine Lancaster General Health offers multiple benefits to help ensure your loved ones are taken care of in the event of your death or long-term illness. We will highlight each of these benefits that can help provide peace of mind now and in the future. </a:t>
            </a:r>
            <a:endParaRPr lang="en-US" sz="1400" kern="1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400" kern="100" dirty="0">
                <a:solidFill>
                  <a:srgbClr val="000000"/>
                </a:solidFill>
                <a:effectLst/>
                <a:latin typeface="+mn-lt"/>
                <a:ea typeface="Calibri" panose="020F0502020204030204" pitchFamily="34" charset="0"/>
                <a:cs typeface="Times New Roman" panose="02020603050405020304" pitchFamily="18" charset="0"/>
              </a:rPr>
              <a:t> </a:t>
            </a:r>
            <a:endParaRPr lang="en-US" sz="1400" kern="100" dirty="0">
              <a:effectLst/>
              <a:latin typeface="+mn-lt"/>
              <a:ea typeface="Calibri" panose="020F0502020204030204" pitchFamily="34" charset="0"/>
              <a:cs typeface="Times New Roman" panose="02020603050405020304" pitchFamily="18" charset="0"/>
            </a:endParaRPr>
          </a:p>
          <a:p>
            <a:r>
              <a:rPr lang="en-US" sz="1400" dirty="0">
                <a:solidFill>
                  <a:srgbClr val="000000"/>
                </a:solidFill>
                <a:effectLst/>
                <a:latin typeface="+mn-lt"/>
                <a:ea typeface="Calibri" panose="020F0502020204030204" pitchFamily="34" charset="0"/>
              </a:rPr>
              <a:t>The benefits described here reflect changes that are effective July 1, 2024. </a:t>
            </a:r>
            <a:endParaRPr lang="en-US" sz="1400" strike="sngStrike" kern="100" baseline="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53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R="0">
              <a:lnSpc>
                <a:spcPts val="1575"/>
              </a:lnSpc>
              <a:spcAft>
                <a:spcPts val="1125"/>
              </a:spcAft>
            </a:pPr>
            <a:r>
              <a:rPr lang="en-US" sz="1400" kern="100" dirty="0">
                <a:solidFill>
                  <a:srgbClr val="000000"/>
                </a:solidFill>
                <a:latin typeface="+mn-lt"/>
                <a:cs typeface="Times New Roman" panose="02020603050405020304" pitchFamily="18" charset="0"/>
              </a:rPr>
              <a:t>On the first of the month following your date of hire if you work .5 FTE or greater, LG Health provides you with Life Insurance coverage. If you die while employed by LG Health, benefits will be paid to your surviving beneficiaries in a lump-sum equal to one times your base annual salary, rounded to the next higher $1,000, up to $1 million. Eligibility and multiples may differ for certain positions.</a:t>
            </a:r>
          </a:p>
          <a:p>
            <a:pPr marR="0">
              <a:lnSpc>
                <a:spcPts val="1575"/>
              </a:lnSpc>
              <a:spcAft>
                <a:spcPts val="1125"/>
              </a:spcAft>
            </a:pPr>
            <a:endParaRPr lang="en-US" sz="1400" kern="100" dirty="0">
              <a:solidFill>
                <a:srgbClr val="000000"/>
              </a:solidFill>
              <a:latin typeface="+mn-lt"/>
              <a:cs typeface="Times New Roman" panose="02020603050405020304" pitchFamily="18" charset="0"/>
            </a:endParaRPr>
          </a:p>
          <a:p>
            <a:pPr marR="0">
              <a:lnSpc>
                <a:spcPts val="1575"/>
              </a:lnSpc>
              <a:spcAft>
                <a:spcPts val="1125"/>
              </a:spcAft>
            </a:pPr>
            <a:r>
              <a:rPr lang="en-US" sz="1400" kern="100" dirty="0">
                <a:solidFill>
                  <a:srgbClr val="000000"/>
                </a:solidFill>
                <a:latin typeface="+mn-lt"/>
                <a:cs typeface="Times New Roman" panose="02020603050405020304" pitchFamily="18" charset="0"/>
              </a:rPr>
              <a:t>This insurance is provided automatically; you don’t have to elect or pay for it. But you DO need to designate your beneficiaries, for the people who will receive your benefit if you die. If you haven’t designated beneficiaries, or you need to make updates, I encourage you to log in to Workday right away to make your wishes clear. </a:t>
            </a:r>
          </a:p>
          <a:p>
            <a:pPr marR="0">
              <a:lnSpc>
                <a:spcPts val="1575"/>
              </a:lnSpc>
              <a:spcAft>
                <a:spcPts val="1125"/>
              </a:spcAft>
            </a:pPr>
            <a:endParaRPr lang="en-US" sz="1400" kern="100" dirty="0">
              <a:solidFill>
                <a:srgbClr val="000000"/>
              </a:solidFill>
              <a:latin typeface="+mn-lt"/>
              <a:cs typeface="Times New Roman" panose="02020603050405020304" pitchFamily="18" charset="0"/>
            </a:endParaRPr>
          </a:p>
          <a:p>
            <a:pPr marR="0">
              <a:lnSpc>
                <a:spcPts val="1575"/>
              </a:lnSpc>
              <a:spcAft>
                <a:spcPts val="1125"/>
              </a:spcAft>
            </a:pPr>
            <a:r>
              <a:rPr lang="en-US" sz="1400" kern="100" dirty="0">
                <a:solidFill>
                  <a:srgbClr val="000000"/>
                </a:solidFill>
                <a:latin typeface="+mn-lt"/>
                <a:cs typeface="Times New Roman" panose="02020603050405020304" pitchFamily="18" charset="0"/>
              </a:rPr>
              <a:t>LGH will no longer pay for this coverage if you become ineligible, due to a change in your FTE or leaving LG Health. But you can arrange to continue coverage on your own. </a:t>
            </a:r>
          </a:p>
          <a:p>
            <a:pPr marL="0" marR="0">
              <a:lnSpc>
                <a:spcPct val="115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060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R="0">
              <a:lnSpc>
                <a:spcPct val="115000"/>
              </a:lnSpc>
              <a:spcAft>
                <a:spcPts val="0"/>
              </a:spcAft>
            </a:pPr>
            <a:r>
              <a:rPr lang="en-US" sz="1400" kern="100" dirty="0">
                <a:solidFill>
                  <a:srgbClr val="000000"/>
                </a:solidFill>
                <a:latin typeface="+mn-lt"/>
                <a:cs typeface="Times New Roman" panose="02020603050405020304" pitchFamily="18" charset="0"/>
              </a:rPr>
              <a:t>If you would like to increase your total life insurance benefit amount, you can elect supplemental term life coverage for yourself, your spouse and your children through Securian. You pay for it after-tax through the convenience of payroll deduction. </a:t>
            </a:r>
          </a:p>
          <a:p>
            <a:pPr marR="0">
              <a:lnSpc>
                <a:spcPct val="115000"/>
              </a:lnSpc>
              <a:spcAft>
                <a:spcPts val="0"/>
              </a:spcAft>
            </a:pPr>
            <a:r>
              <a:rPr lang="en-US" sz="1400" kern="100" dirty="0">
                <a:solidFill>
                  <a:srgbClr val="000000"/>
                </a:solidFill>
                <a:latin typeface="+mn-lt"/>
                <a:cs typeface="Times New Roman" panose="02020603050405020304" pitchFamily="18" charset="0"/>
              </a:rPr>
              <a:t> </a:t>
            </a:r>
          </a:p>
          <a:p>
            <a:pPr marR="0">
              <a:lnSpc>
                <a:spcPct val="115000"/>
              </a:lnSpc>
              <a:spcAft>
                <a:spcPts val="0"/>
              </a:spcAft>
            </a:pPr>
            <a:r>
              <a:rPr lang="en-US" sz="1400" kern="100" dirty="0">
                <a:solidFill>
                  <a:srgbClr val="000000"/>
                </a:solidFill>
                <a:latin typeface="+mn-lt"/>
                <a:cs typeface="Times New Roman" panose="02020603050405020304" pitchFamily="18" charset="0"/>
              </a:rPr>
              <a:t>Term life insurance provides a benefit to your beneficiaries upon your death. It does not have a cash value and ends when you stop paying premiums. </a:t>
            </a:r>
          </a:p>
          <a:p>
            <a:pPr marR="0">
              <a:lnSpc>
                <a:spcPct val="115000"/>
              </a:lnSpc>
              <a:spcAft>
                <a:spcPts val="0"/>
              </a:spcAft>
            </a:pPr>
            <a:r>
              <a:rPr lang="en-US" sz="1400" kern="100" dirty="0">
                <a:solidFill>
                  <a:srgbClr val="000000"/>
                </a:solidFill>
                <a:latin typeface="+mn-lt"/>
                <a:cs typeface="Times New Roman" panose="02020603050405020304" pitchFamily="18" charset="0"/>
              </a:rPr>
              <a:t> </a:t>
            </a:r>
          </a:p>
          <a:p>
            <a:pPr marR="0">
              <a:lnSpc>
                <a:spcPct val="115000"/>
              </a:lnSpc>
              <a:spcAft>
                <a:spcPts val="0"/>
              </a:spcAft>
            </a:pPr>
            <a:r>
              <a:rPr lang="en-US" sz="1400" kern="100" dirty="0">
                <a:solidFill>
                  <a:srgbClr val="000000"/>
                </a:solidFill>
                <a:latin typeface="+mn-lt"/>
                <a:cs typeface="Times New Roman" panose="02020603050405020304" pitchFamily="18" charset="0"/>
              </a:rPr>
              <a:t>For yourself, you can elect to purchase amounts in increments of $10,000, up to the lesser of eight times your base annual salary or $1 million. For increases more than $20,000 or benefit amounts greater than $250,000 or 2 times your base annual earnings, whichever is less, your coverage will require approval based on your Statement of Health. Also note that any initial application for supplemental coverage after the first 30 days of employment requires a Statement of Health. </a:t>
            </a:r>
          </a:p>
        </p:txBody>
      </p:sp>
    </p:spTree>
    <p:extLst>
      <p:ext uri="{BB962C8B-B14F-4D97-AF65-F5344CB8AC3E}">
        <p14:creationId xmlns:p14="http://schemas.microsoft.com/office/powerpoint/2010/main" val="3408851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R="0">
              <a:lnSpc>
                <a:spcPct val="115000"/>
              </a:lnSpc>
              <a:spcAft>
                <a:spcPts val="0"/>
              </a:spcAft>
            </a:pPr>
            <a:r>
              <a:rPr lang="en-US" sz="1400" kern="100" dirty="0">
                <a:solidFill>
                  <a:srgbClr val="000000"/>
                </a:solidFill>
                <a:latin typeface="+mn-lt"/>
                <a:cs typeface="Times New Roman" panose="02020603050405020304" pitchFamily="18" charset="0"/>
              </a:rPr>
              <a:t>If you purchase Supplemental Term Life Insurance for yourself, you can also cover your spouse for up to $250,000, as long as that amount doesn’t exceed 50% of your supplemental benefit amount. For amounts over $50,000, your spouse will need to complete a Statement of Health.</a:t>
            </a:r>
          </a:p>
          <a:p>
            <a:pPr marR="0">
              <a:lnSpc>
                <a:spcPct val="115000"/>
              </a:lnSpc>
              <a:spcAft>
                <a:spcPts val="0"/>
              </a:spcAft>
            </a:pPr>
            <a:r>
              <a:rPr lang="en-US" sz="1400" kern="100" dirty="0">
                <a:solidFill>
                  <a:srgbClr val="000000"/>
                </a:solidFill>
                <a:latin typeface="+mn-lt"/>
                <a:cs typeface="Times New Roman" panose="02020603050405020304" pitchFamily="18" charset="0"/>
              </a:rPr>
              <a:t> </a:t>
            </a:r>
          </a:p>
          <a:p>
            <a:pPr marR="0">
              <a:lnSpc>
                <a:spcPct val="115000"/>
              </a:lnSpc>
              <a:spcAft>
                <a:spcPts val="0"/>
              </a:spcAft>
            </a:pPr>
            <a:r>
              <a:rPr lang="en-US" sz="1400" kern="100" dirty="0">
                <a:solidFill>
                  <a:srgbClr val="000000"/>
                </a:solidFill>
                <a:latin typeface="+mn-lt"/>
                <a:cs typeface="Times New Roman" panose="02020603050405020304" pitchFamily="18" charset="0"/>
              </a:rPr>
              <a:t>And you can purchase benefit coverage of $5,000, $10,000 or $15,000 for each of your children, to age 26. No Statement of Health is required for child coverage. </a:t>
            </a:r>
          </a:p>
          <a:p>
            <a:pPr marR="0">
              <a:lnSpc>
                <a:spcPct val="115000"/>
              </a:lnSpc>
              <a:spcAft>
                <a:spcPts val="0"/>
              </a:spcAft>
            </a:pPr>
            <a:r>
              <a:rPr lang="en-US" sz="1400" kern="100" dirty="0">
                <a:solidFill>
                  <a:srgbClr val="000000"/>
                </a:solidFill>
                <a:latin typeface="+mn-lt"/>
                <a:cs typeface="Times New Roman" panose="02020603050405020304" pitchFamily="18" charset="0"/>
              </a:rPr>
              <a:t> </a:t>
            </a:r>
          </a:p>
          <a:p>
            <a:pPr marR="0">
              <a:lnSpc>
                <a:spcPct val="115000"/>
              </a:lnSpc>
              <a:spcAft>
                <a:spcPts val="0"/>
              </a:spcAft>
            </a:pPr>
            <a:r>
              <a:rPr lang="en-US" sz="1400" kern="100" dirty="0">
                <a:solidFill>
                  <a:srgbClr val="000000"/>
                </a:solidFill>
                <a:latin typeface="+mn-lt"/>
                <a:cs typeface="Times New Roman" panose="02020603050405020304" pitchFamily="18" charset="0"/>
              </a:rPr>
              <a:t>Term life insurance is effective only while you are paying for it. If you leave LG Health or stop paying for it, you will no longer be covered, unless you arrange with the carrier directly to continue your coverage. </a:t>
            </a:r>
          </a:p>
          <a:p>
            <a:pPr marR="0">
              <a:lnSpc>
                <a:spcPct val="115000"/>
              </a:lnSpc>
              <a:spcAft>
                <a:spcPts val="0"/>
              </a:spcAft>
            </a:pPr>
            <a:r>
              <a:rPr lang="en-US" sz="1400" kern="100" dirty="0">
                <a:solidFill>
                  <a:srgbClr val="000000"/>
                </a:solidFill>
                <a:latin typeface="+mn-lt"/>
                <a:cs typeface="Times New Roman" panose="02020603050405020304" pitchFamily="18" charset="0"/>
              </a:rPr>
              <a:t> </a:t>
            </a:r>
          </a:p>
          <a:p>
            <a:pPr marR="0">
              <a:lnSpc>
                <a:spcPct val="115000"/>
              </a:lnSpc>
              <a:spcAft>
                <a:spcPts val="0"/>
              </a:spcAft>
            </a:pPr>
            <a:r>
              <a:rPr lang="en-US" sz="1400" kern="100" dirty="0">
                <a:solidFill>
                  <a:srgbClr val="000000"/>
                </a:solidFill>
                <a:latin typeface="+mn-lt"/>
                <a:cs typeface="Times New Roman" panose="02020603050405020304" pitchFamily="18" charset="0"/>
              </a:rPr>
              <a:t>You can enroll anytime at </a:t>
            </a:r>
            <a:r>
              <a:rPr lang="en-US" sz="1400" kern="100" dirty="0" err="1">
                <a:solidFill>
                  <a:srgbClr val="000000"/>
                </a:solidFill>
                <a:latin typeface="+mn-lt"/>
                <a:cs typeface="Times New Roman" panose="02020603050405020304" pitchFamily="18" charset="0"/>
              </a:rPr>
              <a:t>lifebenefits.com</a:t>
            </a:r>
            <a:r>
              <a:rPr lang="en-US" sz="1400" kern="100" dirty="0">
                <a:solidFill>
                  <a:srgbClr val="000000"/>
                </a:solidFill>
                <a:latin typeface="+mn-lt"/>
                <a:cs typeface="Times New Roman" panose="02020603050405020304" pitchFamily="18" charset="0"/>
              </a:rPr>
              <a:t>. Be sure to designate your beneficiaries when you enroll and keep them updated.</a:t>
            </a:r>
          </a:p>
          <a:p>
            <a:endParaRPr lang="en-US" dirty="0"/>
          </a:p>
        </p:txBody>
      </p:sp>
    </p:spTree>
    <p:extLst>
      <p:ext uri="{BB962C8B-B14F-4D97-AF65-F5344CB8AC3E}">
        <p14:creationId xmlns:p14="http://schemas.microsoft.com/office/powerpoint/2010/main" val="2827861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R="0">
              <a:lnSpc>
                <a:spcPct val="115000"/>
              </a:lnSpc>
              <a:spcAft>
                <a:spcPts val="0"/>
              </a:spcAft>
            </a:pPr>
            <a:r>
              <a:rPr lang="en-US" sz="1400" kern="100" dirty="0">
                <a:solidFill>
                  <a:srgbClr val="000000"/>
                </a:solidFill>
                <a:latin typeface="+mn-lt"/>
                <a:cs typeface="Times New Roman" panose="02020603050405020304" pitchFamily="18" charset="0"/>
              </a:rPr>
              <a:t>Universal Life Insurance is different from term life insurance. It’s a permanent benefit that stays with you, as long as you keep paying the premium – even after you leave or retire. It can include adjustable premiums and provide a cash value, along with a death benefit. </a:t>
            </a:r>
          </a:p>
          <a:p>
            <a:pPr marR="0">
              <a:lnSpc>
                <a:spcPct val="115000"/>
              </a:lnSpc>
              <a:spcAft>
                <a:spcPts val="0"/>
              </a:spcAft>
            </a:pPr>
            <a:r>
              <a:rPr lang="en-US" sz="1400" kern="100" dirty="0">
                <a:solidFill>
                  <a:srgbClr val="000000"/>
                </a:solidFill>
                <a:latin typeface="+mn-lt"/>
                <a:cs typeface="Times New Roman" panose="02020603050405020304" pitchFamily="18" charset="0"/>
              </a:rPr>
              <a:t>This policy also includes a long-term care benefit option.  </a:t>
            </a:r>
          </a:p>
          <a:p>
            <a:pPr marR="0">
              <a:lnSpc>
                <a:spcPct val="115000"/>
              </a:lnSpc>
              <a:spcAft>
                <a:spcPts val="0"/>
              </a:spcAft>
            </a:pPr>
            <a:endParaRPr lang="en-US" sz="1400" kern="100" dirty="0">
              <a:solidFill>
                <a:srgbClr val="000000"/>
              </a:solidFill>
              <a:latin typeface="+mn-lt"/>
              <a:cs typeface="Times New Roman" panose="02020603050405020304" pitchFamily="18" charset="0"/>
            </a:endParaRPr>
          </a:p>
          <a:p>
            <a:pPr marR="0">
              <a:lnSpc>
                <a:spcPct val="115000"/>
              </a:lnSpc>
              <a:spcAft>
                <a:spcPts val="0"/>
              </a:spcAft>
            </a:pPr>
            <a:r>
              <a:rPr lang="en-US" sz="1400" kern="100" dirty="0">
                <a:solidFill>
                  <a:srgbClr val="000000"/>
                </a:solidFill>
                <a:latin typeface="+mn-lt"/>
                <a:cs typeface="Times New Roman" panose="02020603050405020304" pitchFamily="18" charset="0"/>
              </a:rPr>
              <a:t>You’ll be invited in the spring each year to enroll in Universal Life Insurance and Long-Term Care from Allstate. Again, be sure to designate your beneficiaries when you enroll.</a:t>
            </a:r>
          </a:p>
          <a:p>
            <a:pPr marR="0">
              <a:lnSpc>
                <a:spcPct val="115000"/>
              </a:lnSpc>
              <a:spcAft>
                <a:spcPts val="0"/>
              </a:spcAft>
            </a:pPr>
            <a:r>
              <a:rPr lang="en-US" sz="1400" kern="100" dirty="0">
                <a:solidFill>
                  <a:srgbClr val="000000"/>
                </a:solidFill>
                <a:latin typeface="+mn-lt"/>
                <a:cs typeface="Times New Roman" panose="02020603050405020304" pitchFamily="18" charset="0"/>
              </a:rPr>
              <a:t> </a:t>
            </a:r>
          </a:p>
          <a:p>
            <a:pPr marR="0">
              <a:lnSpc>
                <a:spcPct val="115000"/>
              </a:lnSpc>
              <a:spcAft>
                <a:spcPts val="0"/>
              </a:spcAft>
            </a:pPr>
            <a:r>
              <a:rPr lang="en-US" sz="1400" kern="100" dirty="0">
                <a:solidFill>
                  <a:srgbClr val="000000"/>
                </a:solidFill>
                <a:latin typeface="+mn-lt"/>
                <a:cs typeface="Times New Roman" panose="02020603050405020304" pitchFamily="18" charset="0"/>
              </a:rPr>
              <a:t>You can pay for this after-tax benefit through payroll deduction.</a:t>
            </a:r>
          </a:p>
        </p:txBody>
      </p:sp>
    </p:spTree>
    <p:extLst>
      <p:ext uri="{BB962C8B-B14F-4D97-AF65-F5344CB8AC3E}">
        <p14:creationId xmlns:p14="http://schemas.microsoft.com/office/powerpoint/2010/main" val="4034334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R="0">
              <a:lnSpc>
                <a:spcPct val="115000"/>
              </a:lnSpc>
              <a:spcAft>
                <a:spcPts val="800"/>
              </a:spcAft>
            </a:pPr>
            <a:r>
              <a:rPr lang="en-US" sz="1400" kern="100" dirty="0">
                <a:solidFill>
                  <a:srgbClr val="000000"/>
                </a:solidFill>
                <a:latin typeface="+mn-lt"/>
                <a:cs typeface="Times New Roman" panose="02020603050405020304" pitchFamily="18" charset="0"/>
              </a:rPr>
              <a:t>Accidental Death and Dismemberment insurance from Securian provides benefits to assist you or your loved ones if you die or are dismembered by an accident. </a:t>
            </a:r>
          </a:p>
          <a:p>
            <a:pPr marR="0">
              <a:lnSpc>
                <a:spcPct val="115000"/>
              </a:lnSpc>
              <a:spcAft>
                <a:spcPts val="800"/>
              </a:spcAft>
            </a:pPr>
            <a:r>
              <a:rPr lang="en-US" sz="1400" kern="100" dirty="0">
                <a:solidFill>
                  <a:srgbClr val="000000"/>
                </a:solidFill>
                <a:latin typeface="+mn-lt"/>
                <a:cs typeface="Times New Roman" panose="02020603050405020304" pitchFamily="18" charset="0"/>
              </a:rPr>
              <a:t>This coverage is available in increments of $10,000 for a maximum of $1 million or 8 x your base annual salary, whichever is less. You can also cover your spouse for 50% of your own coverage level, up to $250,000 and your children for 15% of your coverage up to $15,000. See the policy for benefits related to dismemberment.</a:t>
            </a:r>
          </a:p>
          <a:p>
            <a:r>
              <a:rPr lang="en-US" sz="1400" kern="100" dirty="0">
                <a:solidFill>
                  <a:srgbClr val="000000"/>
                </a:solidFill>
                <a:latin typeface="+mn-lt"/>
                <a:cs typeface="Times New Roman" panose="02020603050405020304" pitchFamily="18" charset="0"/>
              </a:rPr>
              <a:t>You will receive enrollment information directly from Securian.  Once again, please be sure to include your beneficiaries when you enroll.</a:t>
            </a:r>
          </a:p>
          <a:p>
            <a:r>
              <a:rPr lang="en-US" sz="2800" dirty="0">
                <a:effectLst/>
              </a:rPr>
              <a:t> </a:t>
            </a:r>
          </a:p>
          <a:p>
            <a:endParaRPr lang="en-US" dirty="0"/>
          </a:p>
        </p:txBody>
      </p:sp>
    </p:spTree>
    <p:extLst>
      <p:ext uri="{BB962C8B-B14F-4D97-AF65-F5344CB8AC3E}">
        <p14:creationId xmlns:p14="http://schemas.microsoft.com/office/powerpoint/2010/main" val="3305867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R="0">
              <a:lnSpc>
                <a:spcPct val="114000"/>
              </a:lnSpc>
              <a:spcAft>
                <a:spcPts val="0"/>
              </a:spcAft>
            </a:pPr>
            <a:r>
              <a:rPr lang="en-US" sz="1400" kern="100" dirty="0">
                <a:solidFill>
                  <a:srgbClr val="000000"/>
                </a:solidFill>
                <a:latin typeface="+mn-lt"/>
                <a:cs typeface="Times New Roman" panose="02020603050405020304" pitchFamily="18" charset="0"/>
              </a:rPr>
              <a:t>We hope this presentation has helped you better understand your life insurance options, to support your security and that of your loved ones. For more details, including the official plan documents, visit lghealthbenefits.com. You can also email or call the  LGH benefits team for help.</a:t>
            </a:r>
          </a:p>
          <a:p>
            <a:pPr marR="0">
              <a:spcAft>
                <a:spcPts val="0"/>
              </a:spcAft>
            </a:pPr>
            <a:r>
              <a:rPr lang="en-US" sz="1400" kern="100" dirty="0">
                <a:solidFill>
                  <a:srgbClr val="000000"/>
                </a:solidFill>
                <a:latin typeface="+mn-lt"/>
                <a:cs typeface="Times New Roman" panose="02020603050405020304" pitchFamily="18" charset="0"/>
              </a:rPr>
              <a:t> </a:t>
            </a:r>
          </a:p>
        </p:txBody>
      </p:sp>
    </p:spTree>
    <p:extLst>
      <p:ext uri="{BB962C8B-B14F-4D97-AF65-F5344CB8AC3E}">
        <p14:creationId xmlns:p14="http://schemas.microsoft.com/office/powerpoint/2010/main" val="3302150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2" name="Picture 1" descr="A close-up of a logo&#10;&#10;Description automatically generated">
            <a:extLst>
              <a:ext uri="{FF2B5EF4-FFF2-40B4-BE49-F238E27FC236}">
                <a16:creationId xmlns:a16="http://schemas.microsoft.com/office/drawing/2014/main" id="{C2E2A958-6DF0-8DE0-849D-D99010DBE13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36193" b="36024"/>
          <a:stretch/>
        </p:blipFill>
        <p:spPr>
          <a:xfrm>
            <a:off x="472310" y="500029"/>
            <a:ext cx="3448972" cy="532358"/>
          </a:xfrm>
          <a:prstGeom prst="rect">
            <a:avLst/>
          </a:prstGeom>
        </p:spPr>
      </p:pic>
    </p:spTree>
    <p:extLst>
      <p:ext uri="{BB962C8B-B14F-4D97-AF65-F5344CB8AC3E}">
        <p14:creationId xmlns:p14="http://schemas.microsoft.com/office/powerpoint/2010/main" val="382602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01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B4F123-30EB-A440-BB44-9D7F067693BF}"/>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10" name="Rectangle 9">
            <a:extLst>
              <a:ext uri="{FF2B5EF4-FFF2-40B4-BE49-F238E27FC236}">
                <a16:creationId xmlns:a16="http://schemas.microsoft.com/office/drawing/2014/main" id="{2CBED2D5-3D21-F846-9AB1-F18C83362D57}"/>
              </a:ext>
            </a:extLst>
          </p:cNvPr>
          <p:cNvSpPr/>
          <p:nvPr userDrawn="1"/>
        </p:nvSpPr>
        <p:spPr bwMode="auto">
          <a:xfrm>
            <a:off x="4272325" y="0"/>
            <a:ext cx="791967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1676677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413715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1594639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3266975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72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9" name="Picture 8">
            <a:extLst>
              <a:ext uri="{FF2B5EF4-FFF2-40B4-BE49-F238E27FC236}">
                <a16:creationId xmlns:a16="http://schemas.microsoft.com/office/drawing/2014/main" id="{4FB8CB7B-8152-0648-B114-B5B4E499E7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15985" y="2825040"/>
            <a:ext cx="3227873" cy="691085"/>
          </a:xfrm>
          <a:prstGeom prst="rect">
            <a:avLst/>
          </a:prstGeom>
        </p:spPr>
      </p:pic>
    </p:spTree>
    <p:extLst>
      <p:ext uri="{BB962C8B-B14F-4D97-AF65-F5344CB8AC3E}">
        <p14:creationId xmlns:p14="http://schemas.microsoft.com/office/powerpoint/2010/main" val="2984386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pic>
        <p:nvPicPr>
          <p:cNvPr id="14" name="Picture 13">
            <a:extLst>
              <a:ext uri="{FF2B5EF4-FFF2-40B4-BE49-F238E27FC236}">
                <a16:creationId xmlns:a16="http://schemas.microsoft.com/office/drawing/2014/main" id="{81A97D23-F7C6-B046-ADCC-F1ACD792B17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85679"/>
          <a:stretch/>
        </p:blipFill>
        <p:spPr>
          <a:xfrm>
            <a:off x="605367" y="528365"/>
            <a:ext cx="3154870" cy="548456"/>
          </a:xfrm>
          <a:prstGeom prst="rect">
            <a:avLst/>
          </a:prstGeom>
        </p:spPr>
      </p:pic>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1449238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3783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B4F123-30EB-A440-BB44-9D7F067693BF}"/>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10" name="Rectangle 9">
            <a:extLst>
              <a:ext uri="{FF2B5EF4-FFF2-40B4-BE49-F238E27FC236}">
                <a16:creationId xmlns:a16="http://schemas.microsoft.com/office/drawing/2014/main" id="{2CBED2D5-3D21-F846-9AB1-F18C83362D57}"/>
              </a:ext>
            </a:extLst>
          </p:cNvPr>
          <p:cNvSpPr/>
          <p:nvPr userDrawn="1"/>
        </p:nvSpPr>
        <p:spPr bwMode="auto">
          <a:xfrm>
            <a:off x="4272325" y="0"/>
            <a:ext cx="791967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316760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4883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solidFill>
                  <a:schemeClr val="tx2"/>
                </a:solidFill>
              </a:defRPr>
            </a:lvl1pPr>
          </a:lstStyle>
          <a:p>
            <a:pPr lvl="0"/>
            <a:r>
              <a:rPr lang="en-US" altLang="en-US" dirty="0"/>
              <a:t>Click to edit Master title style</a:t>
            </a:r>
          </a:p>
        </p:txBody>
      </p:sp>
    </p:spTree>
    <p:extLst>
      <p:ext uri="{BB962C8B-B14F-4D97-AF65-F5344CB8AC3E}">
        <p14:creationId xmlns:p14="http://schemas.microsoft.com/office/powerpoint/2010/main" val="4015649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solidFill>
                  <a:schemeClr val="tx2"/>
                </a:solidFill>
              </a:defRPr>
            </a:lvl1pPr>
          </a:lstStyle>
          <a:p>
            <a:pPr lvl="0"/>
            <a:r>
              <a:rPr lang="en-US" altLang="en-US" dirty="0"/>
              <a:t>Click to edit Master title style</a:t>
            </a:r>
          </a:p>
        </p:txBody>
      </p:sp>
    </p:spTree>
    <p:extLst>
      <p:ext uri="{BB962C8B-B14F-4D97-AF65-F5344CB8AC3E}">
        <p14:creationId xmlns:p14="http://schemas.microsoft.com/office/powerpoint/2010/main" val="2333042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solidFill>
                  <a:schemeClr val="tx2"/>
                </a:solidFill>
              </a:defRPr>
            </a:lvl1pPr>
          </a:lstStyle>
          <a:p>
            <a:pPr lvl="0"/>
            <a:r>
              <a:rPr lang="en-US" altLang="en-US" dirty="0"/>
              <a:t>Click to edit Master title style</a:t>
            </a:r>
          </a:p>
        </p:txBody>
      </p:sp>
    </p:spTree>
    <p:extLst>
      <p:ext uri="{BB962C8B-B14F-4D97-AF65-F5344CB8AC3E}">
        <p14:creationId xmlns:p14="http://schemas.microsoft.com/office/powerpoint/2010/main" val="4144027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879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pic>
        <p:nvPicPr>
          <p:cNvPr id="14" name="Picture 13">
            <a:extLst>
              <a:ext uri="{FF2B5EF4-FFF2-40B4-BE49-F238E27FC236}">
                <a16:creationId xmlns:a16="http://schemas.microsoft.com/office/drawing/2014/main" id="{81A97D23-F7C6-B046-ADCC-F1ACD792B1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85679"/>
          <a:stretch/>
        </p:blipFill>
        <p:spPr>
          <a:xfrm>
            <a:off x="4306868" y="3084953"/>
            <a:ext cx="3154870" cy="548456"/>
          </a:xfrm>
          <a:prstGeom prst="rect">
            <a:avLst/>
          </a:prstGeom>
        </p:spPr>
      </p:pic>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3439683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10E1704A-7AFD-AC4E-9A94-055B79AB81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3250" y="528365"/>
            <a:ext cx="3227873" cy="691085"/>
          </a:xfrm>
          <a:prstGeom prst="rect">
            <a:avLst/>
          </a:prstGeom>
        </p:spPr>
      </p:pic>
    </p:spTree>
    <p:extLst>
      <p:ext uri="{BB962C8B-B14F-4D97-AF65-F5344CB8AC3E}">
        <p14:creationId xmlns:p14="http://schemas.microsoft.com/office/powerpoint/2010/main" val="4259214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altLang="en-US" sz="19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pic>
        <p:nvPicPr>
          <p:cNvPr id="15" name="Picture 14">
            <a:extLst>
              <a:ext uri="{FF2B5EF4-FFF2-40B4-BE49-F238E27FC236}">
                <a16:creationId xmlns:a16="http://schemas.microsoft.com/office/drawing/2014/main" id="{10E1704A-7AFD-AC4E-9A94-055B79AB81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3250" y="528365"/>
            <a:ext cx="3227873" cy="691085"/>
          </a:xfrm>
          <a:prstGeom prst="rect">
            <a:avLst/>
          </a:prstGeom>
        </p:spPr>
      </p:pic>
    </p:spTree>
    <p:extLst>
      <p:ext uri="{BB962C8B-B14F-4D97-AF65-F5344CB8AC3E}">
        <p14:creationId xmlns:p14="http://schemas.microsoft.com/office/powerpoint/2010/main" val="4016352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1936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B4F123-30EB-A440-BB44-9D7F067693BF}"/>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altLang="en-US" sz="19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CBED2D5-3D21-F846-9AB1-F18C83362D57}"/>
              </a:ext>
            </a:extLst>
          </p:cNvPr>
          <p:cNvSpPr/>
          <p:nvPr userDrawn="1"/>
        </p:nvSpPr>
        <p:spPr bwMode="auto">
          <a:xfrm>
            <a:off x="4272325" y="0"/>
            <a:ext cx="791967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697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7149060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6" name="Picture 5" descr="A blue background with a few lines&#10;&#10;Description automatically generated">
            <a:extLst>
              <a:ext uri="{FF2B5EF4-FFF2-40B4-BE49-F238E27FC236}">
                <a16:creationId xmlns:a16="http://schemas.microsoft.com/office/drawing/2014/main" id="{7642D912-999D-96F9-5E7E-4FF4E179CEF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49931" y="0"/>
            <a:ext cx="7842070" cy="6858000"/>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4" y="6071937"/>
            <a:ext cx="672419" cy="18876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3" name="Picture 2">
            <a:extLst>
              <a:ext uri="{FF2B5EF4-FFF2-40B4-BE49-F238E27FC236}">
                <a16:creationId xmlns:a16="http://schemas.microsoft.com/office/drawing/2014/main" id="{2EC26526-11C4-C47F-FEA3-1D4963F6C0F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352822"/>
            <a:ext cx="4305300" cy="5049589"/>
          </a:xfrm>
          <a:prstGeom prst="rect">
            <a:avLst/>
          </a:prstGeom>
        </p:spPr>
      </p:pic>
      <p:sp>
        <p:nvSpPr>
          <p:cNvPr id="5" name="TextBox 4">
            <a:extLst>
              <a:ext uri="{FF2B5EF4-FFF2-40B4-BE49-F238E27FC236}">
                <a16:creationId xmlns:a16="http://schemas.microsoft.com/office/drawing/2014/main" id="{0386A70C-4C07-4B5C-C497-8B3A9C53654C}"/>
              </a:ext>
            </a:extLst>
          </p:cNvPr>
          <p:cNvSpPr txBox="1"/>
          <p:nvPr userDrawn="1"/>
        </p:nvSpPr>
        <p:spPr bwMode="auto">
          <a:xfrm>
            <a:off x="605367" y="6426182"/>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600" dirty="0" err="1">
                <a:solidFill>
                  <a:srgbClr val="0A2972"/>
                </a:solidFill>
              </a:rPr>
              <a:t>lghealthbenefits.com</a:t>
            </a:r>
            <a:endParaRPr lang="en-US" sz="1600" dirty="0">
              <a:solidFill>
                <a:srgbClr val="0A2972"/>
              </a:solidFill>
            </a:endParaRPr>
          </a:p>
        </p:txBody>
      </p:sp>
    </p:spTree>
    <p:extLst>
      <p:ext uri="{BB962C8B-B14F-4D97-AF65-F5344CB8AC3E}">
        <p14:creationId xmlns:p14="http://schemas.microsoft.com/office/powerpoint/2010/main" val="160149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2841385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2092505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706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altLang="en-US" sz="19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pic>
        <p:nvPicPr>
          <p:cNvPr id="9" name="Picture 8">
            <a:extLst>
              <a:ext uri="{FF2B5EF4-FFF2-40B4-BE49-F238E27FC236}">
                <a16:creationId xmlns:a16="http://schemas.microsoft.com/office/drawing/2014/main" id="{4FB8CB7B-8152-0648-B114-B5B4E499E7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15985" y="2825040"/>
            <a:ext cx="3227873" cy="691085"/>
          </a:xfrm>
          <a:prstGeom prst="rect">
            <a:avLst/>
          </a:prstGeom>
        </p:spPr>
      </p:pic>
    </p:spTree>
    <p:extLst>
      <p:ext uri="{BB962C8B-B14F-4D97-AF65-F5344CB8AC3E}">
        <p14:creationId xmlns:p14="http://schemas.microsoft.com/office/powerpoint/2010/main" val="1006016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dirty="0"/>
          </a:p>
        </p:txBody>
      </p:sp>
      <p:grpSp>
        <p:nvGrpSpPr>
          <p:cNvPr id="5" name="Group 98"/>
          <p:cNvGrpSpPr>
            <a:grpSpLocks/>
          </p:cNvGrpSpPr>
          <p:nvPr userDrawn="1"/>
        </p:nvGrpSpPr>
        <p:grpSpPr bwMode="auto">
          <a:xfrm>
            <a:off x="0" y="0"/>
            <a:ext cx="11785600" cy="6858000"/>
            <a:chOff x="0" y="0"/>
            <a:chExt cx="5568" cy="4320"/>
          </a:xfrm>
        </p:grpSpPr>
        <p:pic>
          <p:nvPicPr>
            <p:cNvPr id="6" name="Picture 85" descr="Penn_Medicine_color_xtra_sm"/>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92" y="3858"/>
              <a:ext cx="177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92"/>
            <p:cNvSpPr>
              <a:spLocks noChangeShapeType="1"/>
            </p:cNvSpPr>
            <p:nvPr userDrawn="1"/>
          </p:nvSpPr>
          <p:spPr bwMode="auto">
            <a:xfrm>
              <a:off x="463" y="1553"/>
              <a:ext cx="4901" cy="0"/>
            </a:xfrm>
            <a:prstGeom prst="line">
              <a:avLst/>
            </a:prstGeom>
            <a:noFill/>
            <a:ln w="25400">
              <a:solidFill>
                <a:srgbClr val="003264"/>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pic>
          <p:nvPicPr>
            <p:cNvPr id="8" name="Picture 97" descr="blue-gradien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36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0" name="Rectangle 2"/>
          <p:cNvSpPr>
            <a:spLocks noGrp="1" noChangeArrowheads="1"/>
          </p:cNvSpPr>
          <p:nvPr>
            <p:ph type="subTitle" sz="quarter" idx="1"/>
          </p:nvPr>
        </p:nvSpPr>
        <p:spPr>
          <a:xfrm>
            <a:off x="980018" y="2508250"/>
            <a:ext cx="10068983" cy="547688"/>
          </a:xfrm>
        </p:spPr>
        <p:txBody>
          <a:bodyPr/>
          <a:lstStyle>
            <a:lvl1pPr marL="228600" indent="0">
              <a:buFont typeface="Wingdings" panose="05000000000000000000" pitchFamily="2" charset="2"/>
              <a:buNone/>
              <a:defRPr sz="2300">
                <a:solidFill>
                  <a:schemeClr val="tx1"/>
                </a:solidFill>
              </a:defRPr>
            </a:lvl1pPr>
          </a:lstStyle>
          <a:p>
            <a:pPr lvl="0"/>
            <a:r>
              <a:rPr lang="en-US" altLang="en-US" noProof="0"/>
              <a:t>Click to edit Master subtitle style</a:t>
            </a:r>
          </a:p>
        </p:txBody>
      </p:sp>
      <p:sp>
        <p:nvSpPr>
          <p:cNvPr id="2051" name="Rectangle 3"/>
          <p:cNvSpPr>
            <a:spLocks noGrp="1" noChangeArrowheads="1"/>
          </p:cNvSpPr>
          <p:nvPr>
            <p:ph type="ctrTitle" sz="quarter"/>
          </p:nvPr>
        </p:nvSpPr>
        <p:spPr>
          <a:xfrm>
            <a:off x="980018" y="1890714"/>
            <a:ext cx="10068983" cy="542925"/>
          </a:xfrm>
        </p:spPr>
        <p:txBody>
          <a:bodyPr anchor="ctr"/>
          <a:lstStyle>
            <a:lvl1pPr>
              <a:defRPr/>
            </a:lvl1pPr>
          </a:lstStyle>
          <a:p>
            <a:pPr lvl="0"/>
            <a:r>
              <a:rPr lang="en-US" altLang="en-US" noProof="0"/>
              <a:t>Click to edit Master title style</a:t>
            </a:r>
          </a:p>
        </p:txBody>
      </p:sp>
    </p:spTree>
    <p:extLst>
      <p:ext uri="{BB962C8B-B14F-4D97-AF65-F5344CB8AC3E}">
        <p14:creationId xmlns:p14="http://schemas.microsoft.com/office/powerpoint/2010/main" val="1316976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82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56653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587217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7" y="825501"/>
            <a:ext cx="5115984"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5551" y="825501"/>
            <a:ext cx="511598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8834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938540"/>
            <a:ext cx="5158316"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938540"/>
            <a:ext cx="5183717"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20179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618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1982546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560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2310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4434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74099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6896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4434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797862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460380" y="825501"/>
            <a:ext cx="7961154" cy="17430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9629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67" y="90489"/>
            <a:ext cx="2838451" cy="24780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64247" y="90489"/>
            <a:ext cx="2359620" cy="24780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488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238672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375343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94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2" name="Picture 1" descr="A close-up of a logo&#10;&#10;Description automatically generated">
            <a:extLst>
              <a:ext uri="{FF2B5EF4-FFF2-40B4-BE49-F238E27FC236}">
                <a16:creationId xmlns:a16="http://schemas.microsoft.com/office/drawing/2014/main" id="{3C116B6A-7CD7-4DF6-D1DF-0689ED1481C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6193" b="36024"/>
          <a:stretch/>
        </p:blipFill>
        <p:spPr>
          <a:xfrm>
            <a:off x="4008144" y="2792361"/>
            <a:ext cx="4174965" cy="644417"/>
          </a:xfrm>
          <a:prstGeom prst="rect">
            <a:avLst/>
          </a:prstGeom>
        </p:spPr>
      </p:pic>
    </p:spTree>
    <p:extLst>
      <p:ext uri="{BB962C8B-B14F-4D97-AF65-F5344CB8AC3E}">
        <p14:creationId xmlns:p14="http://schemas.microsoft.com/office/powerpoint/2010/main" val="30730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10E1704A-7AFD-AC4E-9A94-055B79AB81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3250" y="528365"/>
            <a:ext cx="3227873" cy="691085"/>
          </a:xfrm>
          <a:prstGeom prst="rect">
            <a:avLst/>
          </a:prstGeom>
        </p:spPr>
      </p:pic>
    </p:spTree>
    <p:extLst>
      <p:ext uri="{BB962C8B-B14F-4D97-AF65-F5344CB8AC3E}">
        <p14:creationId xmlns:p14="http://schemas.microsoft.com/office/powerpoint/2010/main" val="257159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5.emf"/><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6.emf"/><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5.emf"/><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15397" y="6522624"/>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5B4467E9-E984-A945-AC32-61228A8C1F5F}" type="slidenum">
              <a:rPr lang="en-US" altLang="en-US" sz="1200" b="0" smtClean="0">
                <a:solidFill>
                  <a:schemeClr val="bg1">
                    <a:lumMod val="65000"/>
                  </a:schemeClr>
                </a:solidFill>
                <a:latin typeface="Arial" panose="020B0604020202020204" pitchFamily="34" charset="0"/>
                <a:cs typeface="Arial" panose="020B0604020202020204" pitchFamily="34" charset="0"/>
              </a:rPr>
              <a:pPr algn="r">
                <a:defRPr/>
              </a:pPr>
              <a:t>‹#›</a:t>
            </a:fld>
            <a:endParaRPr lang="en-US" altLang="en-US" sz="1200" b="0" dirty="0">
              <a:solidFill>
                <a:schemeClr val="bg1">
                  <a:lumMod val="65000"/>
                </a:schemeClr>
              </a:solidFill>
              <a:latin typeface="Arial" panose="020B0604020202020204" pitchFamily="34" charset="0"/>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US" altLang="en-US" dirty="0"/>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4" name="Picture 3" descr="A close-up of a logo&#10;&#10;Description automatically generated">
            <a:extLst>
              <a:ext uri="{FF2B5EF4-FFF2-40B4-BE49-F238E27FC236}">
                <a16:creationId xmlns:a16="http://schemas.microsoft.com/office/drawing/2014/main" id="{8418CD17-090E-7F1D-97CE-15E0E7DBDBAA}"/>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t="36193" b="36024"/>
          <a:stretch/>
        </p:blipFill>
        <p:spPr>
          <a:xfrm>
            <a:off x="9282013" y="6360055"/>
            <a:ext cx="2145742" cy="331201"/>
          </a:xfrm>
          <a:prstGeom prst="rect">
            <a:avLst/>
          </a:prstGeom>
        </p:spPr>
      </p:pic>
      <p:sp>
        <p:nvSpPr>
          <p:cNvPr id="3" name="TextBox 2">
            <a:extLst>
              <a:ext uri="{FF2B5EF4-FFF2-40B4-BE49-F238E27FC236}">
                <a16:creationId xmlns:a16="http://schemas.microsoft.com/office/drawing/2014/main" id="{E5D3C9AA-AB4D-E6D4-1814-F4B02BA4A3F8}"/>
              </a:ext>
            </a:extLst>
          </p:cNvPr>
          <p:cNvSpPr txBox="1"/>
          <p:nvPr userDrawn="1"/>
        </p:nvSpPr>
        <p:spPr bwMode="auto">
          <a:xfrm>
            <a:off x="605367" y="6426182"/>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600" dirty="0" err="1">
                <a:solidFill>
                  <a:srgbClr val="0A2972"/>
                </a:solidFill>
              </a:rPr>
              <a:t>lghealthbenefits.com</a:t>
            </a:r>
            <a:endParaRPr lang="en-US" sz="1600" dirty="0">
              <a:solidFill>
                <a:srgbClr val="0A2972"/>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73" r:id="rId3"/>
    <p:sldLayoutId id="2147483663" r:id="rId4"/>
    <p:sldLayoutId id="2147483664" r:id="rId5"/>
    <p:sldLayoutId id="2147483665" r:id="rId6"/>
    <p:sldLayoutId id="2147483666" r:id="rId7"/>
    <p:sldLayoutId id="2147483672" r:id="rId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txStyles>
    <p:titleStyle>
      <a:lvl1pPr algn="l" defTabSz="969963" rtl="0" eaLnBrk="1" fontAlgn="base" hangingPunct="1">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1" fontAlgn="base" hangingPunct="1">
        <a:spcBef>
          <a:spcPct val="0"/>
        </a:spcBef>
        <a:spcAft>
          <a:spcPct val="0"/>
        </a:spcAft>
        <a:defRPr sz="3200" b="1">
          <a:solidFill>
            <a:srgbClr val="AA2B3E"/>
          </a:solidFill>
          <a:latin typeface="Arial" panose="020B0604020202020204" pitchFamily="34" charset="0"/>
        </a:defRPr>
      </a:lvl2pPr>
      <a:lvl3pPr algn="l" defTabSz="969963" rtl="0" eaLnBrk="1" fontAlgn="base" hangingPunct="1">
        <a:spcBef>
          <a:spcPct val="0"/>
        </a:spcBef>
        <a:spcAft>
          <a:spcPct val="0"/>
        </a:spcAft>
        <a:defRPr sz="3200" b="1">
          <a:solidFill>
            <a:srgbClr val="AA2B3E"/>
          </a:solidFill>
          <a:latin typeface="Arial" panose="020B0604020202020204" pitchFamily="34" charset="0"/>
        </a:defRPr>
      </a:lvl3pPr>
      <a:lvl4pPr algn="l" defTabSz="969963" rtl="0" eaLnBrk="1" fontAlgn="base" hangingPunct="1">
        <a:spcBef>
          <a:spcPct val="0"/>
        </a:spcBef>
        <a:spcAft>
          <a:spcPct val="0"/>
        </a:spcAft>
        <a:defRPr sz="3200" b="1">
          <a:solidFill>
            <a:srgbClr val="AA2B3E"/>
          </a:solidFill>
          <a:latin typeface="Arial" panose="020B0604020202020204" pitchFamily="34" charset="0"/>
        </a:defRPr>
      </a:lvl4pPr>
      <a:lvl5pPr algn="l" defTabSz="969963" rtl="0" eaLnBrk="1" fontAlgn="base" hangingPunct="1">
        <a:spcBef>
          <a:spcPct val="0"/>
        </a:spcBef>
        <a:spcAft>
          <a:spcPct val="0"/>
        </a:spcAft>
        <a:defRPr sz="3200" b="1">
          <a:solidFill>
            <a:srgbClr val="AA2B3E"/>
          </a:solidFill>
          <a:latin typeface="Arial" panose="020B0604020202020204" pitchFamily="34" charset="0"/>
        </a:defRPr>
      </a:lvl5pPr>
      <a:lvl6pPr marL="457200" algn="l" defTabSz="969963" rtl="0" eaLnBrk="1" fontAlgn="base" hangingPunct="1">
        <a:spcBef>
          <a:spcPct val="0"/>
        </a:spcBef>
        <a:spcAft>
          <a:spcPct val="0"/>
        </a:spcAft>
        <a:defRPr sz="3200" b="1">
          <a:solidFill>
            <a:srgbClr val="AA2B3E"/>
          </a:solidFill>
          <a:latin typeface="Arial" panose="020B0604020202020204" pitchFamily="34" charset="0"/>
        </a:defRPr>
      </a:lvl6pPr>
      <a:lvl7pPr marL="914400" algn="l" defTabSz="969963" rtl="0" eaLnBrk="1" fontAlgn="base" hangingPunct="1">
        <a:spcBef>
          <a:spcPct val="0"/>
        </a:spcBef>
        <a:spcAft>
          <a:spcPct val="0"/>
        </a:spcAft>
        <a:defRPr sz="3200" b="1">
          <a:solidFill>
            <a:srgbClr val="AA2B3E"/>
          </a:solidFill>
          <a:latin typeface="Arial" panose="020B0604020202020204" pitchFamily="34" charset="0"/>
        </a:defRPr>
      </a:lvl7pPr>
      <a:lvl8pPr marL="1371600" algn="l" defTabSz="969963" rtl="0" eaLnBrk="1" fontAlgn="base" hangingPunct="1">
        <a:spcBef>
          <a:spcPct val="0"/>
        </a:spcBef>
        <a:spcAft>
          <a:spcPct val="0"/>
        </a:spcAft>
        <a:defRPr sz="3200" b="1">
          <a:solidFill>
            <a:srgbClr val="AA2B3E"/>
          </a:solidFill>
          <a:latin typeface="Arial" panose="020B0604020202020204" pitchFamily="34" charset="0"/>
        </a:defRPr>
      </a:lvl8pPr>
      <a:lvl9pPr marL="1828800" algn="l" defTabSz="969963" rtl="0" eaLnBrk="1" fontAlgn="base" hangingPunct="1">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1" fontAlgn="base" hangingPunct="1">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1" fontAlgn="base" hangingPunct="1">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1" fontAlgn="base" hangingPunct="1">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1" fontAlgn="base" hangingPunct="1">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1" fontAlgn="base" hangingPunct="1">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5B4467E9-E984-A945-AC32-61228A8C1F5F}" type="slidenum">
              <a:rPr lang="en-US" altLang="en-US" sz="1200" b="0" smtClean="0">
                <a:solidFill>
                  <a:schemeClr val="bg1">
                    <a:lumMod val="65000"/>
                  </a:schemeClr>
                </a:solidFill>
                <a:latin typeface="Arial" panose="020B0604020202020204" pitchFamily="34" charset="0"/>
                <a:cs typeface="Arial" panose="020B0604020202020204" pitchFamily="34" charset="0"/>
              </a:rPr>
              <a:pPr algn="r">
                <a:defRPr/>
              </a:pPr>
              <a:t>‹#›</a:t>
            </a:fld>
            <a:endParaRPr lang="en-US" altLang="en-US" sz="1200" b="0" dirty="0">
              <a:solidFill>
                <a:schemeClr val="bg1">
                  <a:lumMod val="65000"/>
                </a:schemeClr>
              </a:solidFill>
              <a:latin typeface="Arial" panose="020B0604020202020204" pitchFamily="34" charset="0"/>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DEAAE5F3-1F7D-3C43-9CE2-5698DF6256B8}"/>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709391" y="6355717"/>
            <a:ext cx="1877242" cy="401916"/>
          </a:xfrm>
          <a:prstGeom prst="rect">
            <a:avLst/>
          </a:prstGeom>
        </p:spPr>
      </p:pic>
    </p:spTree>
    <p:extLst>
      <p:ext uri="{BB962C8B-B14F-4D97-AF65-F5344CB8AC3E}">
        <p14:creationId xmlns:p14="http://schemas.microsoft.com/office/powerpoint/2010/main" val="229796194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xStyles>
    <p:titleStyle>
      <a:lvl1pPr algn="l" defTabSz="969963" rtl="0" eaLnBrk="0" fontAlgn="base" hangingPunct="0">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5B4467E9-E984-A945-AC32-61228A8C1F5F}" type="slidenum">
              <a:rPr lang="en-US" altLang="en-US" sz="1200" b="0" smtClean="0">
                <a:solidFill>
                  <a:schemeClr val="bg1">
                    <a:lumMod val="65000"/>
                  </a:schemeClr>
                </a:solidFill>
                <a:latin typeface="Arial" panose="020B0604020202020204" pitchFamily="34" charset="0"/>
                <a:cs typeface="Arial" panose="020B0604020202020204" pitchFamily="34" charset="0"/>
              </a:rPr>
              <a:pPr algn="r">
                <a:defRPr/>
              </a:pPr>
              <a:t>‹#›</a:t>
            </a:fld>
            <a:endParaRPr lang="en-US" altLang="en-US" sz="1200" b="0" dirty="0">
              <a:solidFill>
                <a:schemeClr val="bg1">
                  <a:lumMod val="65000"/>
                </a:schemeClr>
              </a:solidFill>
              <a:latin typeface="Arial" panose="020B0604020202020204" pitchFamily="34" charset="0"/>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US" altLang="en-US" dirty="0"/>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pic>
        <p:nvPicPr>
          <p:cNvPr id="15" name="Picture 14">
            <a:extLst>
              <a:ext uri="{FF2B5EF4-FFF2-40B4-BE49-F238E27FC236}">
                <a16:creationId xmlns:a16="http://schemas.microsoft.com/office/drawing/2014/main" id="{2E2E0A31-819C-9143-859F-CC5CDD40C926}"/>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b="85679"/>
          <a:stretch/>
        </p:blipFill>
        <p:spPr>
          <a:xfrm>
            <a:off x="9709391" y="6412091"/>
            <a:ext cx="1902387" cy="330719"/>
          </a:xfrm>
          <a:prstGeom prst="rect">
            <a:avLst/>
          </a:prstGeom>
        </p:spPr>
      </p:pic>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286309044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l" defTabSz="969963" rtl="0" eaLnBrk="1" fontAlgn="base" hangingPunct="1">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1" fontAlgn="base" hangingPunct="1">
        <a:spcBef>
          <a:spcPct val="0"/>
        </a:spcBef>
        <a:spcAft>
          <a:spcPct val="0"/>
        </a:spcAft>
        <a:defRPr sz="3200" b="1">
          <a:solidFill>
            <a:srgbClr val="AA2B3E"/>
          </a:solidFill>
          <a:latin typeface="Arial" panose="020B0604020202020204" pitchFamily="34" charset="0"/>
        </a:defRPr>
      </a:lvl2pPr>
      <a:lvl3pPr algn="l" defTabSz="969963" rtl="0" eaLnBrk="1" fontAlgn="base" hangingPunct="1">
        <a:spcBef>
          <a:spcPct val="0"/>
        </a:spcBef>
        <a:spcAft>
          <a:spcPct val="0"/>
        </a:spcAft>
        <a:defRPr sz="3200" b="1">
          <a:solidFill>
            <a:srgbClr val="AA2B3E"/>
          </a:solidFill>
          <a:latin typeface="Arial" panose="020B0604020202020204" pitchFamily="34" charset="0"/>
        </a:defRPr>
      </a:lvl3pPr>
      <a:lvl4pPr algn="l" defTabSz="969963" rtl="0" eaLnBrk="1" fontAlgn="base" hangingPunct="1">
        <a:spcBef>
          <a:spcPct val="0"/>
        </a:spcBef>
        <a:spcAft>
          <a:spcPct val="0"/>
        </a:spcAft>
        <a:defRPr sz="3200" b="1">
          <a:solidFill>
            <a:srgbClr val="AA2B3E"/>
          </a:solidFill>
          <a:latin typeface="Arial" panose="020B0604020202020204" pitchFamily="34" charset="0"/>
        </a:defRPr>
      </a:lvl4pPr>
      <a:lvl5pPr algn="l" defTabSz="969963" rtl="0" eaLnBrk="1" fontAlgn="base" hangingPunct="1">
        <a:spcBef>
          <a:spcPct val="0"/>
        </a:spcBef>
        <a:spcAft>
          <a:spcPct val="0"/>
        </a:spcAft>
        <a:defRPr sz="3200" b="1">
          <a:solidFill>
            <a:srgbClr val="AA2B3E"/>
          </a:solidFill>
          <a:latin typeface="Arial" panose="020B0604020202020204" pitchFamily="34" charset="0"/>
        </a:defRPr>
      </a:lvl5pPr>
      <a:lvl6pPr marL="457200" algn="l" defTabSz="969963" rtl="0" eaLnBrk="1" fontAlgn="base" hangingPunct="1">
        <a:spcBef>
          <a:spcPct val="0"/>
        </a:spcBef>
        <a:spcAft>
          <a:spcPct val="0"/>
        </a:spcAft>
        <a:defRPr sz="3200" b="1">
          <a:solidFill>
            <a:srgbClr val="AA2B3E"/>
          </a:solidFill>
          <a:latin typeface="Arial" panose="020B0604020202020204" pitchFamily="34" charset="0"/>
        </a:defRPr>
      </a:lvl6pPr>
      <a:lvl7pPr marL="914400" algn="l" defTabSz="969963" rtl="0" eaLnBrk="1" fontAlgn="base" hangingPunct="1">
        <a:spcBef>
          <a:spcPct val="0"/>
        </a:spcBef>
        <a:spcAft>
          <a:spcPct val="0"/>
        </a:spcAft>
        <a:defRPr sz="3200" b="1">
          <a:solidFill>
            <a:srgbClr val="AA2B3E"/>
          </a:solidFill>
          <a:latin typeface="Arial" panose="020B0604020202020204" pitchFamily="34" charset="0"/>
        </a:defRPr>
      </a:lvl7pPr>
      <a:lvl8pPr marL="1371600" algn="l" defTabSz="969963" rtl="0" eaLnBrk="1" fontAlgn="base" hangingPunct="1">
        <a:spcBef>
          <a:spcPct val="0"/>
        </a:spcBef>
        <a:spcAft>
          <a:spcPct val="0"/>
        </a:spcAft>
        <a:defRPr sz="3200" b="1">
          <a:solidFill>
            <a:srgbClr val="AA2B3E"/>
          </a:solidFill>
          <a:latin typeface="Arial" panose="020B0604020202020204" pitchFamily="34" charset="0"/>
        </a:defRPr>
      </a:lvl8pPr>
      <a:lvl9pPr marL="1828800" algn="l" defTabSz="969963" rtl="0" eaLnBrk="1" fontAlgn="base" hangingPunct="1">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1" fontAlgn="base" hangingPunct="1">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1" fontAlgn="base" hangingPunct="1">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1" fontAlgn="base" hangingPunct="1">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1" fontAlgn="base" hangingPunct="1">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1" fontAlgn="base" hangingPunct="1">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marL="0" marR="0" lvl="0" indent="0" algn="r" defTabSz="901700" rtl="0" eaLnBrk="0" fontAlgn="base" latinLnBrk="0" hangingPunct="0">
              <a:lnSpc>
                <a:spcPct val="100000"/>
              </a:lnSpc>
              <a:spcBef>
                <a:spcPct val="0"/>
              </a:spcBef>
              <a:spcAft>
                <a:spcPct val="0"/>
              </a:spcAft>
              <a:buClrTx/>
              <a:buSzTx/>
              <a:buFontTx/>
              <a:buNone/>
              <a:tabLst/>
              <a:defRPr/>
            </a:pPr>
            <a:fld id="{5B4467E9-E984-A945-AC32-61228A8C1F5F}" type="slidenum">
              <a:rPr kumimoji="0" lang="en-US" altLang="en-US" sz="1200" b="0" i="0" u="none" strike="noStrike" kern="1200" cap="none" spc="0" normalizeH="0" baseline="0" noProof="0" smtClean="0">
                <a:ln>
                  <a:noFill/>
                </a:ln>
                <a:solidFill>
                  <a:srgbClr val="FFFFFF">
                    <a:lumMod val="65000"/>
                  </a:srgbClr>
                </a:solidFill>
                <a:effectLst/>
                <a:uLnTx/>
                <a:uFillTx/>
                <a:latin typeface="Arial" panose="020B0604020202020204" pitchFamily="34" charset="0"/>
                <a:ea typeface="+mn-ea"/>
                <a:cs typeface="Arial" panose="020B0604020202020204" pitchFamily="34" charset="0"/>
              </a:rPr>
              <a:pPr marL="0" marR="0" lvl="0" indent="0" algn="r" defTabSz="9017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altLang="en-US" sz="19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DEAAE5F3-1F7D-3C43-9CE2-5698DF6256B8}"/>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709391" y="6355717"/>
            <a:ext cx="1877242" cy="401916"/>
          </a:xfrm>
          <a:prstGeom prst="rect">
            <a:avLst/>
          </a:prstGeom>
        </p:spPr>
      </p:pic>
      <p:sp>
        <p:nvSpPr>
          <p:cNvPr id="3" name="TextBox 2">
            <a:extLst>
              <a:ext uri="{FF2B5EF4-FFF2-40B4-BE49-F238E27FC236}">
                <a16:creationId xmlns:a16="http://schemas.microsoft.com/office/drawing/2014/main" id="{57C485C0-F3F6-22A6-0D90-CE83B2BCA50E}"/>
              </a:ext>
            </a:extLst>
          </p:cNvPr>
          <p:cNvSpPr txBox="1"/>
          <p:nvPr userDrawn="1"/>
        </p:nvSpPr>
        <p:spPr bwMode="auto">
          <a:xfrm>
            <a:off x="641729" y="6387285"/>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600" dirty="0" err="1">
                <a:solidFill>
                  <a:srgbClr val="0A2972"/>
                </a:solidFill>
              </a:rPr>
              <a:t>lghealthbenefits.com</a:t>
            </a:r>
            <a:endParaRPr lang="en-US" sz="1600" dirty="0">
              <a:solidFill>
                <a:srgbClr val="0A2972"/>
              </a:solidFill>
            </a:endParaRPr>
          </a:p>
        </p:txBody>
      </p:sp>
    </p:spTree>
    <p:extLst>
      <p:ext uri="{BB962C8B-B14F-4D97-AF65-F5344CB8AC3E}">
        <p14:creationId xmlns:p14="http://schemas.microsoft.com/office/powerpoint/2010/main" val="32380181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txStyles>
    <p:titleStyle>
      <a:lvl1pPr algn="l" defTabSz="969963" rtl="0" eaLnBrk="0" fontAlgn="base" hangingPunct="0">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986367" y="825501"/>
            <a:ext cx="1043516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a:t>Level 1</a:t>
            </a:r>
          </a:p>
          <a:p>
            <a:pPr lvl="1"/>
            <a:r>
              <a:rPr lang="en-US" altLang="en-US"/>
              <a:t>Level two</a:t>
            </a:r>
          </a:p>
          <a:p>
            <a:pPr lvl="2"/>
            <a:r>
              <a:rPr lang="en-US" altLang="en-US"/>
              <a:t>Level three</a:t>
            </a:r>
          </a:p>
          <a:p>
            <a:pPr lvl="3"/>
            <a:r>
              <a:rPr lang="en-US" altLang="en-US"/>
              <a:t>Level four</a:t>
            </a:r>
          </a:p>
          <a:p>
            <a:pPr lvl="4"/>
            <a:r>
              <a:rPr lang="en-US" altLang="en-US"/>
              <a:t>Level five</a:t>
            </a:r>
          </a:p>
        </p:txBody>
      </p:sp>
      <p:sp>
        <p:nvSpPr>
          <p:cNvPr id="1028" name="Rectangle 4"/>
          <p:cNvSpPr>
            <a:spLocks noChangeArrowheads="1"/>
          </p:cNvSpPr>
          <p:nvPr/>
        </p:nvSpPr>
        <p:spPr bwMode="auto">
          <a:xfrm>
            <a:off x="11908031" y="6588712"/>
            <a:ext cx="14427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F329FBCF-14B5-4E26-B112-76F95EE0806D}" type="slidenum">
              <a:rPr lang="en-US" altLang="en-US" sz="1100" b="1" smtClean="0">
                <a:solidFill>
                  <a:srgbClr val="14397F"/>
                </a:solidFill>
                <a:latin typeface="Franklin Gothic Book" panose="020B0503020102020204" pitchFamily="34" charset="0"/>
              </a:rPr>
              <a:pPr algn="r">
                <a:defRPr/>
              </a:pPr>
              <a:t>‹#›</a:t>
            </a:fld>
            <a:endParaRPr lang="en-US" altLang="en-US" sz="1100" b="1" dirty="0">
              <a:solidFill>
                <a:srgbClr val="14397F"/>
              </a:solidFill>
              <a:latin typeface="Franklin Gothic Book" panose="020B0503020102020204" pitchFamily="34" charset="0"/>
            </a:endParaRPr>
          </a:p>
        </p:txBody>
      </p:sp>
      <p:sp>
        <p:nvSpPr>
          <p:cNvPr id="2" name="Rectangle 6"/>
          <p:cNvSpPr>
            <a:spLocks noGrp="1" noChangeArrowheads="1"/>
          </p:cNvSpPr>
          <p:nvPr>
            <p:ph type="title"/>
          </p:nvPr>
        </p:nvSpPr>
        <p:spPr bwMode="auto">
          <a:xfrm>
            <a:off x="605367" y="90488"/>
            <a:ext cx="11360151"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2" name="Rectangle 8"/>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dirty="0"/>
          </a:p>
        </p:txBody>
      </p:sp>
      <p:grpSp>
        <p:nvGrpSpPr>
          <p:cNvPr id="1030" name="Group 29"/>
          <p:cNvGrpSpPr>
            <a:grpSpLocks/>
          </p:cNvGrpSpPr>
          <p:nvPr userDrawn="1"/>
        </p:nvGrpSpPr>
        <p:grpSpPr bwMode="auto">
          <a:xfrm>
            <a:off x="0" y="673100"/>
            <a:ext cx="12192000" cy="6161088"/>
            <a:chOff x="0" y="424"/>
            <a:chExt cx="5760" cy="3881"/>
          </a:xfrm>
        </p:grpSpPr>
        <p:pic>
          <p:nvPicPr>
            <p:cNvPr id="1031" name="Picture 15" descr="penn med logo"/>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265" y="4135"/>
              <a:ext cx="100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9"/>
            <p:cNvSpPr>
              <a:spLocks noChangeShapeType="1"/>
            </p:cNvSpPr>
            <p:nvPr userDrawn="1"/>
          </p:nvSpPr>
          <p:spPr bwMode="auto">
            <a:xfrm>
              <a:off x="0" y="4093"/>
              <a:ext cx="5760" cy="0"/>
            </a:xfrm>
            <a:prstGeom prst="line">
              <a:avLst/>
            </a:prstGeom>
            <a:noFill/>
            <a:ln w="127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033" name="Line 13"/>
            <p:cNvSpPr>
              <a:spLocks noChangeShapeType="1"/>
            </p:cNvSpPr>
            <p:nvPr userDrawn="1"/>
          </p:nvSpPr>
          <p:spPr bwMode="auto">
            <a:xfrm>
              <a:off x="0" y="424"/>
              <a:ext cx="5760" cy="0"/>
            </a:xfrm>
            <a:prstGeom prst="line">
              <a:avLst/>
            </a:prstGeom>
            <a:noFill/>
            <a:ln w="127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grpSp>
    </p:spTree>
    <p:extLst>
      <p:ext uri="{BB962C8B-B14F-4D97-AF65-F5344CB8AC3E}">
        <p14:creationId xmlns:p14="http://schemas.microsoft.com/office/powerpoint/2010/main" val="150519657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69963" rtl="0" eaLnBrk="0" fontAlgn="base" hangingPunct="0">
        <a:spcBef>
          <a:spcPct val="0"/>
        </a:spcBef>
        <a:spcAft>
          <a:spcPct val="0"/>
        </a:spcAft>
        <a:defRPr sz="3200" b="1" kern="1200">
          <a:solidFill>
            <a:srgbClr val="AA2B3E"/>
          </a:solidFill>
          <a:latin typeface="+mj-lt"/>
          <a:ea typeface="+mj-ea"/>
          <a:cs typeface="+mj-cs"/>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0" fontAlgn="base" hangingPunct="0">
        <a:spcBef>
          <a:spcPts val="400"/>
        </a:spcBef>
        <a:spcAft>
          <a:spcPts val="200"/>
        </a:spcAft>
        <a:buClr>
          <a:schemeClr val="tx2"/>
        </a:buClr>
        <a:buFont typeface="Wingdings" panose="05000000000000000000" pitchFamily="2" charset="2"/>
        <a:buChar char="w"/>
        <a:defRPr sz="2000" b="1" kern="1200">
          <a:solidFill>
            <a:srgbClr val="000000"/>
          </a:solidFill>
          <a:latin typeface="+mn-lt"/>
          <a:ea typeface="+mn-ea"/>
          <a:cs typeface="+mn-cs"/>
        </a:defRPr>
      </a:lvl1pPr>
      <a:lvl2pPr marL="660400" indent="-303213" algn="l" defTabSz="901700" rtl="0" eaLnBrk="0" fontAlgn="base" hangingPunct="0">
        <a:spcBef>
          <a:spcPts val="200"/>
        </a:spcBef>
        <a:spcAft>
          <a:spcPts val="200"/>
        </a:spcAft>
        <a:buClr>
          <a:schemeClr val="tx2"/>
        </a:buClr>
        <a:buChar char="•"/>
        <a:defRPr kern="1200">
          <a:solidFill>
            <a:srgbClr val="000000"/>
          </a:solidFill>
          <a:latin typeface="+mn-lt"/>
          <a:ea typeface="+mn-ea"/>
          <a:cs typeface="+mn-cs"/>
        </a:defRPr>
      </a:lvl2pPr>
      <a:lvl3pPr marL="1077913" indent="-303213" algn="l" defTabSz="901700" rtl="0" eaLnBrk="0" fontAlgn="base" hangingPunct="0">
        <a:spcBef>
          <a:spcPts val="200"/>
        </a:spcBef>
        <a:spcAft>
          <a:spcPts val="200"/>
        </a:spcAft>
        <a:buClr>
          <a:schemeClr val="tx2"/>
        </a:buClr>
        <a:buFont typeface="Arial" panose="020B0604020202020204" pitchFamily="34" charset="0"/>
        <a:buChar char="–"/>
        <a:defRPr kern="1200">
          <a:solidFill>
            <a:srgbClr val="000000"/>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rgbClr val="000000"/>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LGH-benefits@pennmedicine.upenn.edu" TargetMode="External"/><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white background&#10;&#10;Description automatically generated">
            <a:extLst>
              <a:ext uri="{FF2B5EF4-FFF2-40B4-BE49-F238E27FC236}">
                <a16:creationId xmlns:a16="http://schemas.microsoft.com/office/drawing/2014/main" id="{FFA54F2C-5FE7-EF70-B478-664E6B87C46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a:solidFill>
            <a:srgbClr val="8B0C26"/>
          </a:solidFill>
        </p:spPr>
      </p:pic>
      <p:sp>
        <p:nvSpPr>
          <p:cNvPr id="2" name="Title 1">
            <a:extLst>
              <a:ext uri="{FF2B5EF4-FFF2-40B4-BE49-F238E27FC236}">
                <a16:creationId xmlns:a16="http://schemas.microsoft.com/office/drawing/2014/main" id="{C87994D4-7881-B748-A059-2510940478FA}"/>
              </a:ext>
            </a:extLst>
          </p:cNvPr>
          <p:cNvSpPr>
            <a:spLocks noGrp="1"/>
          </p:cNvSpPr>
          <p:nvPr>
            <p:ph type="ctrTitle" sz="quarter"/>
          </p:nvPr>
        </p:nvSpPr>
        <p:spPr>
          <a:xfrm>
            <a:off x="603250" y="2652741"/>
            <a:ext cx="10966453" cy="553998"/>
          </a:xfrm>
        </p:spPr>
        <p:txBody>
          <a:bodyPr/>
          <a:lstStyle/>
          <a:p>
            <a:r>
              <a:rPr lang="en-US" sz="3600" dirty="0">
                <a:solidFill>
                  <a:schemeClr val="bg1"/>
                </a:solidFill>
              </a:rPr>
              <a:t>Life </a:t>
            </a:r>
            <a:r>
              <a:rPr lang="en-US" sz="3600" dirty="0">
                <a:solidFill>
                  <a:srgbClr val="FFFFFF"/>
                </a:solidFill>
              </a:rPr>
              <a:t>I</a:t>
            </a:r>
            <a:r>
              <a:rPr lang="en-US" sz="3600" dirty="0">
                <a:solidFill>
                  <a:schemeClr val="bg1"/>
                </a:solidFill>
              </a:rPr>
              <a:t>nsu</a:t>
            </a:r>
            <a:r>
              <a:rPr lang="en-US" sz="3600" dirty="0">
                <a:solidFill>
                  <a:srgbClr val="FFFFFF"/>
                </a:solidFill>
              </a:rPr>
              <a:t>rance</a:t>
            </a:r>
            <a:r>
              <a:rPr lang="en-US" sz="3600" dirty="0">
                <a:solidFill>
                  <a:schemeClr val="bg1"/>
                </a:solidFill>
              </a:rPr>
              <a:t> Benefits</a:t>
            </a:r>
          </a:p>
        </p:txBody>
      </p:sp>
      <p:sp>
        <p:nvSpPr>
          <p:cNvPr id="4" name="Text Placeholder 3"/>
          <p:cNvSpPr>
            <a:spLocks noGrp="1"/>
          </p:cNvSpPr>
          <p:nvPr>
            <p:ph type="body" sz="quarter" idx="11"/>
          </p:nvPr>
        </p:nvSpPr>
        <p:spPr>
          <a:xfrm>
            <a:off x="603250" y="3277091"/>
            <a:ext cx="10966450" cy="2434962"/>
          </a:xfrm>
        </p:spPr>
        <p:txBody>
          <a:bodyPr/>
          <a:lstStyle/>
          <a:p>
            <a:pPr marL="592138" marR="0">
              <a:lnSpc>
                <a:spcPct val="107000"/>
              </a:lnSpc>
              <a:spcBef>
                <a:spcPts val="0"/>
              </a:spcBef>
              <a:spcAft>
                <a:spcPts val="600"/>
              </a:spcAft>
            </a:pPr>
            <a:r>
              <a:rPr lang="en-US" sz="24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LGH-provided Life</a:t>
            </a:r>
            <a:br>
              <a:rPr lang="en-US" sz="24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US" sz="24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Supplemental Term Life</a:t>
            </a:r>
            <a:br>
              <a:rPr lang="en-US" sz="24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US" sz="24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Universal Life and Long-Term Care</a:t>
            </a:r>
            <a:br>
              <a:rPr lang="en-US" sz="24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US" sz="24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Accidental Death and Dismemberment</a:t>
            </a:r>
            <a:br>
              <a:rPr lang="en-US" sz="2400" kern="100" dirty="0">
                <a:solidFill>
                  <a:srgbClr val="A6A6A6"/>
                </a:solidFill>
                <a:effectLst/>
                <a:latin typeface="Arial" panose="020B0604020202020204" pitchFamily="34" charset="0"/>
                <a:ea typeface="Calibri" panose="020F0502020204030204" pitchFamily="34" charset="0"/>
                <a:cs typeface="Times New Roman" panose="02020603050405020304" pitchFamily="18" charset="0"/>
              </a:rPr>
            </a:br>
            <a:endParaRPr lang="en-US" sz="2400" kern="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A6A6A6"/>
                </a:solidFill>
              </a:rPr>
              <a:t>Effective July 1, 2024</a:t>
            </a:r>
          </a:p>
        </p:txBody>
      </p:sp>
      <p:pic>
        <p:nvPicPr>
          <p:cNvPr id="6" name="Picture 5" descr="A blue sign with white text&#10;&#10;Description automatically generated">
            <a:extLst>
              <a:ext uri="{FF2B5EF4-FFF2-40B4-BE49-F238E27FC236}">
                <a16:creationId xmlns:a16="http://schemas.microsoft.com/office/drawing/2014/main" id="{D6FAC0A4-F6E7-465C-A561-48011639C6D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2661" y="441154"/>
            <a:ext cx="4940438" cy="1155998"/>
          </a:xfrm>
          <a:prstGeom prst="rect">
            <a:avLst/>
          </a:prstGeom>
        </p:spPr>
      </p:pic>
      <p:sp>
        <p:nvSpPr>
          <p:cNvPr id="12" name="Rectangle 11">
            <a:extLst>
              <a:ext uri="{FF2B5EF4-FFF2-40B4-BE49-F238E27FC236}">
                <a16:creationId xmlns:a16="http://schemas.microsoft.com/office/drawing/2014/main" id="{3D9730B5-FC6C-3D46-BB55-7D110BF994B1}"/>
              </a:ext>
            </a:extLst>
          </p:cNvPr>
          <p:cNvSpPr/>
          <p:nvPr/>
        </p:nvSpPr>
        <p:spPr bwMode="auto">
          <a:xfrm>
            <a:off x="7670800" y="5825963"/>
            <a:ext cx="3889829" cy="536837"/>
          </a:xfrm>
          <a:prstGeom prst="rect">
            <a:avLst/>
          </a:prstGeom>
          <a:solidFill>
            <a:srgbClr val="E4415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u="none" strike="noStrike" cap="none" spc="800" normalizeH="0" dirty="0">
                <a:ln>
                  <a:noFill/>
                </a:ln>
                <a:solidFill>
                  <a:srgbClr val="0A2972"/>
                </a:solidFill>
                <a:effectLst/>
                <a:latin typeface="Arial Black" panose="020B0604020202020204" pitchFamily="34" charset="0"/>
                <a:cs typeface="Arial Black" panose="020B0604020202020204" pitchFamily="34" charset="0"/>
              </a:rPr>
              <a:t>LIVE</a:t>
            </a:r>
            <a:r>
              <a:rPr kumimoji="0" lang="en-US" i="0" u="none" strike="noStrike" cap="none" spc="800" normalizeH="0" dirty="0">
                <a:ln>
                  <a:noFill/>
                </a:ln>
                <a:solidFill>
                  <a:schemeClr val="tx2"/>
                </a:solidFill>
                <a:effectLst/>
                <a:latin typeface="Arial" panose="020B0604020202020204" pitchFamily="34" charset="0"/>
              </a:rPr>
              <a:t> </a:t>
            </a:r>
            <a:r>
              <a:rPr kumimoji="0" lang="en-US" b="0" i="0" u="none" strike="noStrike" cap="none" spc="800" normalizeH="0" dirty="0">
                <a:ln>
                  <a:noFill/>
                </a:ln>
                <a:solidFill>
                  <a:schemeClr val="bg1"/>
                </a:solidFill>
                <a:effectLst/>
                <a:latin typeface="Arial" panose="020B0604020202020204" pitchFamily="34" charset="0"/>
              </a:rPr>
              <a:t>YOUR LEGACY</a:t>
            </a:r>
          </a:p>
        </p:txBody>
      </p:sp>
    </p:spTree>
    <p:extLst>
      <p:ext uri="{BB962C8B-B14F-4D97-AF65-F5344CB8AC3E}">
        <p14:creationId xmlns:p14="http://schemas.microsoft.com/office/powerpoint/2010/main" val="2693890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850E77-0D6D-4374-12C4-AA53EDCEE9FD}"/>
              </a:ext>
            </a:extLst>
          </p:cNvPr>
          <p:cNvSpPr/>
          <p:nvPr/>
        </p:nvSpPr>
        <p:spPr bwMode="gray">
          <a:xfrm>
            <a:off x="6121400" y="-6096"/>
            <a:ext cx="6070600" cy="6072273"/>
          </a:xfrm>
          <a:prstGeom prst="rect">
            <a:avLst/>
          </a:prstGeom>
          <a:solidFill>
            <a:schemeClr val="bg2">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2" name="Title 1"/>
          <p:cNvSpPr>
            <a:spLocks noGrp="1"/>
          </p:cNvSpPr>
          <p:nvPr>
            <p:ph type="title"/>
          </p:nvPr>
        </p:nvSpPr>
        <p:spPr/>
        <p:txBody>
          <a:bodyPr/>
          <a:lstStyle/>
          <a:p>
            <a:r>
              <a:rPr lang="en-US" dirty="0">
                <a:solidFill>
                  <a:srgbClr val="002243"/>
                </a:solidFill>
              </a:rPr>
              <a:t>LGH-provided Life Insurance</a:t>
            </a:r>
          </a:p>
        </p:txBody>
      </p:sp>
      <p:sp>
        <p:nvSpPr>
          <p:cNvPr id="5" name="Content Placeholder 2">
            <a:extLst>
              <a:ext uri="{FF2B5EF4-FFF2-40B4-BE49-F238E27FC236}">
                <a16:creationId xmlns:a16="http://schemas.microsoft.com/office/drawing/2014/main" id="{0CEB2B51-090C-D463-B72B-E11BE82F497E}"/>
              </a:ext>
            </a:extLst>
          </p:cNvPr>
          <p:cNvSpPr>
            <a:spLocks noGrp="1"/>
          </p:cNvSpPr>
          <p:nvPr>
            <p:ph idx="1"/>
          </p:nvPr>
        </p:nvSpPr>
        <p:spPr>
          <a:xfrm>
            <a:off x="630300" y="1325619"/>
            <a:ext cx="4981920" cy="1610667"/>
          </a:xfrm>
        </p:spPr>
        <p:txBody>
          <a:bodyPr/>
          <a:lstStyle/>
          <a:p>
            <a:pPr marL="0" marR="0">
              <a:spcBef>
                <a:spcPts val="0"/>
              </a:spcBef>
              <a:spcAft>
                <a:spcPts val="6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1 x your base annual salary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.5 FTE or greater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1</a:t>
            </a:r>
            <a:r>
              <a:rPr lang="en-US" sz="1800" baseline="30000" dirty="0">
                <a:effectLst/>
                <a:latin typeface="Arial" panose="020B0604020202020204" pitchFamily="34" charset="0"/>
                <a:ea typeface="Calibri" panose="020F0502020204030204" pitchFamily="34" charset="0"/>
              </a:rPr>
              <a:t>st</a:t>
            </a:r>
            <a:r>
              <a:rPr lang="en-US" sz="1800" dirty="0">
                <a:effectLst/>
                <a:latin typeface="Arial" panose="020B0604020202020204" pitchFamily="34" charset="0"/>
                <a:ea typeface="Calibri" panose="020F0502020204030204" pitchFamily="34" charset="0"/>
              </a:rPr>
              <a:t> of month following date of hire</a:t>
            </a:r>
            <a:r>
              <a:rPr lang="en-US" dirty="0">
                <a:effectLst/>
              </a:rPr>
              <a:t> </a:t>
            </a:r>
            <a:br>
              <a:rPr lang="en-US"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rPr>
            </a:br>
            <a:endParaRPr lang="en-US"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CA3938E-C738-72E7-1E27-8A6C526A559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5999" y="0"/>
            <a:ext cx="6096001" cy="6062133"/>
          </a:xfrm>
          <a:prstGeom prst="rect">
            <a:avLst/>
          </a:prstGeom>
        </p:spPr>
      </p:pic>
    </p:spTree>
    <p:extLst>
      <p:ext uri="{BB962C8B-B14F-4D97-AF65-F5344CB8AC3E}">
        <p14:creationId xmlns:p14="http://schemas.microsoft.com/office/powerpoint/2010/main" val="58462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0249-04A3-58C9-1E32-B62A8EE5D282}"/>
              </a:ext>
            </a:extLst>
          </p:cNvPr>
          <p:cNvSpPr>
            <a:spLocks noGrp="1"/>
          </p:cNvSpPr>
          <p:nvPr>
            <p:ph type="title"/>
          </p:nvPr>
        </p:nvSpPr>
        <p:spPr>
          <a:xfrm>
            <a:off x="605368" y="476872"/>
            <a:ext cx="4732176" cy="923330"/>
          </a:xfrm>
        </p:spPr>
        <p:txBody>
          <a:bodyPr/>
          <a:lstStyle/>
          <a:p>
            <a:r>
              <a:rPr lang="en-US" dirty="0"/>
              <a:t>Supplemental Term Life — For Yourself</a:t>
            </a:r>
          </a:p>
        </p:txBody>
      </p:sp>
      <p:sp>
        <p:nvSpPr>
          <p:cNvPr id="3" name="Content Placeholder 2">
            <a:extLst>
              <a:ext uri="{FF2B5EF4-FFF2-40B4-BE49-F238E27FC236}">
                <a16:creationId xmlns:a16="http://schemas.microsoft.com/office/drawing/2014/main" id="{9FC46857-120C-10DC-3111-5CF2B9B816CA}"/>
              </a:ext>
            </a:extLst>
          </p:cNvPr>
          <p:cNvSpPr>
            <a:spLocks noGrp="1"/>
          </p:cNvSpPr>
          <p:nvPr>
            <p:ph idx="1"/>
          </p:nvPr>
        </p:nvSpPr>
        <p:spPr>
          <a:xfrm>
            <a:off x="607997" y="2019300"/>
            <a:ext cx="4692136" cy="1895617"/>
          </a:xfrm>
        </p:spPr>
        <p:txBody>
          <a:bodyPr/>
          <a:lstStyle/>
          <a:p>
            <a:pPr marL="295275" indent="-254000">
              <a:lnSpc>
                <a:spcPct val="107000"/>
              </a:lnSpc>
              <a:spcBef>
                <a:spcPts val="0"/>
              </a:spcBef>
              <a:spcAft>
                <a:spcPts val="600"/>
              </a:spcAft>
            </a:pPr>
            <a:r>
              <a:rPr lang="en-US" sz="1800" kern="100" dirty="0">
                <a:solidFill>
                  <a:srgbClr val="000000"/>
                </a:solidFill>
                <a:effectLst/>
                <a:highlight>
                  <a:srgbClr val="FFFFFF"/>
                </a:highlight>
                <a:latin typeface="Helvetica" pitchFamily="2" charset="0"/>
                <a:ea typeface="Calibri" panose="020F0502020204030204" pitchFamily="34" charset="0"/>
                <a:cs typeface="Helvetica" pitchFamily="2" charset="0"/>
              </a:rPr>
              <a:t>Multiples of your base annual salary – lesser of 8x base or $1 million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br>
              <a:rPr lang="en-US" sz="1800" i="1" kern="100" dirty="0">
                <a:effectLst/>
                <a:latin typeface="Arial" panose="020B0604020202020204" pitchFamily="34" charset="0"/>
                <a:ea typeface="Calibri" panose="020F0502020204030204" pitchFamily="34" charset="0"/>
                <a:cs typeface="Times New Roman" panose="02020603050405020304" pitchFamily="18" charset="0"/>
              </a:rPr>
            </a:br>
            <a:r>
              <a:rPr lang="en-US" sz="1800" i="1" kern="100" dirty="0">
                <a:effectLst/>
                <a:latin typeface="Arial" panose="020B0604020202020204" pitchFamily="34" charset="0"/>
                <a:ea typeface="Calibri" panose="020F0502020204030204" pitchFamily="34" charset="0"/>
                <a:cs typeface="Times New Roman" panose="02020603050405020304" pitchFamily="18" charset="0"/>
              </a:rPr>
              <a:t>Statement of Health required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Rectangle 3">
            <a:extLst>
              <a:ext uri="{FF2B5EF4-FFF2-40B4-BE49-F238E27FC236}">
                <a16:creationId xmlns:a16="http://schemas.microsoft.com/office/drawing/2014/main" id="{402026A9-03A1-50D3-FE71-BF84F678256B}"/>
              </a:ext>
            </a:extLst>
          </p:cNvPr>
          <p:cNvSpPr/>
          <p:nvPr/>
        </p:nvSpPr>
        <p:spPr bwMode="gray">
          <a:xfrm>
            <a:off x="6096000" y="0"/>
            <a:ext cx="6096000" cy="6045200"/>
          </a:xfrm>
          <a:prstGeom prst="rect">
            <a:avLst/>
          </a:prstGeom>
          <a:solidFill>
            <a:schemeClr val="bg2">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pic>
        <p:nvPicPr>
          <p:cNvPr id="5" name="Content Placeholder 5">
            <a:extLst>
              <a:ext uri="{FF2B5EF4-FFF2-40B4-BE49-F238E27FC236}">
                <a16:creationId xmlns:a16="http://schemas.microsoft.com/office/drawing/2014/main" id="{C75125EC-4E75-5C57-7826-5F591D1B48BA}"/>
              </a:ext>
            </a:extLst>
          </p:cNvPr>
          <p:cNvPicPr>
            <a:picLocks noChangeAspect="1"/>
          </p:cNvPicPr>
          <p:nvPr/>
        </p:nvPicPr>
        <p:blipFill>
          <a:blip r:embed="rId3">
            <a:extLst>
              <a:ext uri="{28A0092B-C50C-407E-A947-70E740481C1C}">
                <a14:useLocalDpi xmlns:a14="http://schemas.microsoft.com/office/drawing/2010/main"/>
              </a:ext>
            </a:extLst>
          </a:blip>
          <a:srcRect/>
          <a:stretch/>
        </p:blipFill>
        <p:spPr bwMode="auto">
          <a:xfrm>
            <a:off x="6908800" y="2472267"/>
            <a:ext cx="4224066" cy="95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86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0249-04A3-58C9-1E32-B62A8EE5D282}"/>
              </a:ext>
            </a:extLst>
          </p:cNvPr>
          <p:cNvSpPr>
            <a:spLocks noGrp="1"/>
          </p:cNvSpPr>
          <p:nvPr>
            <p:ph type="title"/>
          </p:nvPr>
        </p:nvSpPr>
        <p:spPr>
          <a:xfrm>
            <a:off x="605368" y="476872"/>
            <a:ext cx="4732176" cy="923330"/>
          </a:xfrm>
        </p:spPr>
        <p:txBody>
          <a:bodyPr/>
          <a:lstStyle/>
          <a:p>
            <a:r>
              <a:rPr lang="en-US" dirty="0"/>
              <a:t>Supplemental Term Life — For Your Family</a:t>
            </a:r>
          </a:p>
        </p:txBody>
      </p:sp>
      <p:sp>
        <p:nvSpPr>
          <p:cNvPr id="3" name="Content Placeholder 2">
            <a:extLst>
              <a:ext uri="{FF2B5EF4-FFF2-40B4-BE49-F238E27FC236}">
                <a16:creationId xmlns:a16="http://schemas.microsoft.com/office/drawing/2014/main" id="{9FC46857-120C-10DC-3111-5CF2B9B816CA}"/>
              </a:ext>
            </a:extLst>
          </p:cNvPr>
          <p:cNvSpPr>
            <a:spLocks noGrp="1"/>
          </p:cNvSpPr>
          <p:nvPr>
            <p:ph idx="1"/>
          </p:nvPr>
        </p:nvSpPr>
        <p:spPr>
          <a:xfrm>
            <a:off x="607997" y="2019300"/>
            <a:ext cx="4692136" cy="3213157"/>
          </a:xfrm>
        </p:spPr>
        <p:txBody>
          <a:bodyPr/>
          <a:lstStyle/>
          <a:p>
            <a:pPr marL="0" marR="0" indent="0">
              <a:lnSpc>
                <a:spcPct val="107000"/>
              </a:lnSpc>
              <a:spcBef>
                <a:spcPts val="0"/>
              </a:spcBef>
              <a:spcAft>
                <a:spcPts val="600"/>
              </a:spcAft>
              <a:buNone/>
            </a:pPr>
            <a:r>
              <a:rPr lang="en-US" sz="2400" b="1" kern="100" dirty="0">
                <a:solidFill>
                  <a:srgbClr val="8B0C26"/>
                </a:solidFill>
                <a:effectLst/>
                <a:highlight>
                  <a:srgbClr val="FFFFFF"/>
                </a:highlight>
                <a:latin typeface="Helvetica" pitchFamily="2" charset="0"/>
                <a:ea typeface="Calibri" panose="020F0502020204030204" pitchFamily="34" charset="0"/>
                <a:cs typeface="Helvetica" pitchFamily="2" charset="0"/>
              </a:rPr>
              <a:t>Spouse</a:t>
            </a:r>
          </a:p>
          <a:p>
            <a:pPr marL="0" marR="0">
              <a:lnSpc>
                <a:spcPct val="107000"/>
              </a:lnSpc>
              <a:spcBef>
                <a:spcPts val="0"/>
              </a:spcBef>
              <a:spcAft>
                <a:spcPts val="600"/>
              </a:spcAft>
            </a:pPr>
            <a:r>
              <a:rPr lang="en-US" sz="1800" kern="100" dirty="0">
                <a:solidFill>
                  <a:srgbClr val="000000"/>
                </a:solidFill>
                <a:effectLst/>
                <a:highlight>
                  <a:srgbClr val="FFFFFF"/>
                </a:highlight>
                <a:latin typeface="Helvetica" pitchFamily="2" charset="0"/>
                <a:ea typeface="Calibri" panose="020F0502020204030204" pitchFamily="34" charset="0"/>
                <a:cs typeface="Helvetica" pitchFamily="2" charset="0"/>
              </a:rPr>
              <a:t>Up to $250,000</a:t>
            </a:r>
            <a:br>
              <a:rPr lang="en-US" sz="1800" kern="100" dirty="0">
                <a:solidFill>
                  <a:srgbClr val="000000"/>
                </a:solidFill>
                <a:effectLst/>
                <a:highlight>
                  <a:srgbClr val="FFFFFF"/>
                </a:highlight>
                <a:latin typeface="Helvetica" pitchFamily="2" charset="0"/>
                <a:ea typeface="Calibri" panose="020F0502020204030204" pitchFamily="34" charset="0"/>
                <a:cs typeface="Helvetica" pitchFamily="2"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2400" b="1" kern="100" dirty="0">
                <a:solidFill>
                  <a:srgbClr val="8B0C26"/>
                </a:solidFill>
                <a:effectLst/>
                <a:latin typeface="Arial" panose="020B0604020202020204" pitchFamily="34" charset="0"/>
                <a:ea typeface="Calibri" panose="020F0502020204030204" pitchFamily="34" charset="0"/>
                <a:cs typeface="Times New Roman" panose="02020603050405020304" pitchFamily="18" charset="0"/>
              </a:rPr>
              <a:t>Children up to age 26</a:t>
            </a:r>
          </a:p>
          <a:p>
            <a:pPr marL="0" marR="0">
              <a:lnSpc>
                <a:spcPct val="107000"/>
              </a:lnSpc>
              <a:spcBef>
                <a:spcPts val="0"/>
              </a:spcBef>
              <a:spcAft>
                <a:spcPts val="6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$5,000, $10,000 or $15,000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br>
              <a:rPr lang="en-US" sz="1800" i="1" kern="100" dirty="0">
                <a:effectLst/>
                <a:latin typeface="Arial" panose="020B0604020202020204" pitchFamily="34" charset="0"/>
                <a:ea typeface="Calibri" panose="020F0502020204030204" pitchFamily="34" charset="0"/>
                <a:cs typeface="Times New Roman" panose="02020603050405020304" pitchFamily="18" charset="0"/>
              </a:rPr>
            </a:br>
            <a:r>
              <a:rPr lang="en-US" sz="1800" i="1" kern="100" dirty="0">
                <a:effectLst/>
                <a:latin typeface="Arial" panose="020B0604020202020204" pitchFamily="34" charset="0"/>
                <a:ea typeface="Calibri" panose="020F0502020204030204" pitchFamily="34" charset="0"/>
                <a:cs typeface="Times New Roman" panose="02020603050405020304" pitchFamily="18" charset="0"/>
              </a:rPr>
              <a:t>Statement of Health required for some options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Rectangle 3">
            <a:extLst>
              <a:ext uri="{FF2B5EF4-FFF2-40B4-BE49-F238E27FC236}">
                <a16:creationId xmlns:a16="http://schemas.microsoft.com/office/drawing/2014/main" id="{402026A9-03A1-50D3-FE71-BF84F678256B}"/>
              </a:ext>
            </a:extLst>
          </p:cNvPr>
          <p:cNvSpPr/>
          <p:nvPr/>
        </p:nvSpPr>
        <p:spPr bwMode="gray">
          <a:xfrm>
            <a:off x="6096000" y="0"/>
            <a:ext cx="6096000" cy="6045200"/>
          </a:xfrm>
          <a:prstGeom prst="rect">
            <a:avLst/>
          </a:prstGeom>
          <a:solidFill>
            <a:schemeClr val="bg2">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pic>
        <p:nvPicPr>
          <p:cNvPr id="6" name="Picture 5" descr="A person and person looking at a baby&#10;&#10;Description automatically generated">
            <a:extLst>
              <a:ext uri="{FF2B5EF4-FFF2-40B4-BE49-F238E27FC236}">
                <a16:creationId xmlns:a16="http://schemas.microsoft.com/office/drawing/2014/main" id="{672067CD-78E3-FCA3-AD4D-F9D1588188A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3374" r="19710"/>
          <a:stretch/>
        </p:blipFill>
        <p:spPr>
          <a:xfrm>
            <a:off x="6095999" y="0"/>
            <a:ext cx="6096001" cy="6073422"/>
          </a:xfrm>
          <a:prstGeom prst="rect">
            <a:avLst/>
          </a:prstGeom>
        </p:spPr>
      </p:pic>
    </p:spTree>
    <p:extLst>
      <p:ext uri="{BB962C8B-B14F-4D97-AF65-F5344CB8AC3E}">
        <p14:creationId xmlns:p14="http://schemas.microsoft.com/office/powerpoint/2010/main" val="425511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0249-04A3-58C9-1E32-B62A8EE5D282}"/>
              </a:ext>
            </a:extLst>
          </p:cNvPr>
          <p:cNvSpPr>
            <a:spLocks noGrp="1"/>
          </p:cNvSpPr>
          <p:nvPr>
            <p:ph type="title"/>
          </p:nvPr>
        </p:nvSpPr>
        <p:spPr/>
        <p:txBody>
          <a:bodyPr/>
          <a:lstStyle/>
          <a:p>
            <a:r>
              <a:rPr lang="en-US" dirty="0"/>
              <a:t>Universal Life and </a:t>
            </a:r>
            <a:br>
              <a:rPr lang="en-US" dirty="0"/>
            </a:br>
            <a:r>
              <a:rPr lang="en-US" dirty="0"/>
              <a:t>Long-Term Care</a:t>
            </a:r>
          </a:p>
        </p:txBody>
      </p:sp>
      <p:sp>
        <p:nvSpPr>
          <p:cNvPr id="4" name="Rectangle 3">
            <a:extLst>
              <a:ext uri="{FF2B5EF4-FFF2-40B4-BE49-F238E27FC236}">
                <a16:creationId xmlns:a16="http://schemas.microsoft.com/office/drawing/2014/main" id="{2D6EEF0F-A45E-83B6-8AC0-F106DC1EAA25}"/>
              </a:ext>
            </a:extLst>
          </p:cNvPr>
          <p:cNvSpPr/>
          <p:nvPr/>
        </p:nvSpPr>
        <p:spPr bwMode="gray">
          <a:xfrm>
            <a:off x="6096000" y="0"/>
            <a:ext cx="6096000" cy="6045200"/>
          </a:xfrm>
          <a:prstGeom prst="rect">
            <a:avLst/>
          </a:prstGeom>
          <a:solidFill>
            <a:schemeClr val="bg2">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pic>
        <p:nvPicPr>
          <p:cNvPr id="10" name="Content Placeholder 5">
            <a:extLst>
              <a:ext uri="{FF2B5EF4-FFF2-40B4-BE49-F238E27FC236}">
                <a16:creationId xmlns:a16="http://schemas.microsoft.com/office/drawing/2014/main" id="{F6F07530-1AAE-6AE1-F510-5885C0378F03}"/>
              </a:ext>
            </a:extLst>
          </p:cNvPr>
          <p:cNvPicPr>
            <a:picLocks noChangeAspect="1"/>
          </p:cNvPicPr>
          <p:nvPr/>
        </p:nvPicPr>
        <p:blipFill>
          <a:blip r:embed="rId3">
            <a:extLst>
              <a:ext uri="{28A0092B-C50C-407E-A947-70E740481C1C}">
                <a14:useLocalDpi xmlns:a14="http://schemas.microsoft.com/office/drawing/2010/main"/>
              </a:ext>
            </a:extLst>
          </a:blip>
          <a:stretch/>
        </p:blipFill>
        <p:spPr bwMode="auto">
          <a:xfrm>
            <a:off x="7447700" y="2019300"/>
            <a:ext cx="3081451"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0DF4BFE8-C528-BBB6-1AC5-EA6524DA6872}"/>
              </a:ext>
            </a:extLst>
          </p:cNvPr>
          <p:cNvSpPr txBox="1">
            <a:spLocks/>
          </p:cNvSpPr>
          <p:nvPr/>
        </p:nvSpPr>
        <p:spPr bwMode="auto">
          <a:xfrm>
            <a:off x="630300" y="2019300"/>
            <a:ext cx="4981920" cy="315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lvl1pPr marL="242888" indent="-242888" algn="l" defTabSz="901700" rtl="0" eaLnBrk="1" fontAlgn="base" hangingPunct="1">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1" fontAlgn="base" hangingPunct="1">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1" fontAlgn="base" hangingPunct="1">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1" fontAlgn="base" hangingPunct="1">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1" fontAlgn="base" hangingPunct="1">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7000"/>
              </a:lnSpc>
              <a:spcBef>
                <a:spcPts val="0"/>
              </a:spcBef>
              <a:spcAft>
                <a:spcPts val="600"/>
              </a:spcAft>
            </a:pPr>
            <a:r>
              <a:rPr lang="en-US" sz="1800" kern="100" dirty="0">
                <a:latin typeface="Arial" panose="020B0604020202020204" pitchFamily="34" charset="0"/>
                <a:ea typeface="Calibri" panose="020F0502020204030204" pitchFamily="34" charset="0"/>
                <a:cs typeface="Times New Roman" panose="02020603050405020304" pitchFamily="18" charset="0"/>
              </a:rPr>
              <a:t>Adjustable premiums</a:t>
            </a:r>
          </a:p>
          <a:p>
            <a:pPr marL="0">
              <a:lnSpc>
                <a:spcPct val="107000"/>
              </a:lnSpc>
              <a:spcBef>
                <a:spcPts val="0"/>
              </a:spcBef>
              <a:spcAft>
                <a:spcPts val="600"/>
              </a:spcAft>
            </a:pPr>
            <a:r>
              <a:rPr lang="en-US" sz="1800" kern="100" dirty="0">
                <a:latin typeface="Arial" panose="020B0604020202020204" pitchFamily="34" charset="0"/>
                <a:ea typeface="Calibri" panose="020F0502020204030204" pitchFamily="34" charset="0"/>
                <a:cs typeface="Times New Roman" panose="02020603050405020304" pitchFamily="18" charset="0"/>
              </a:rPr>
              <a:t>Cash value</a:t>
            </a:r>
          </a:p>
          <a:p>
            <a:pPr marL="0">
              <a:lnSpc>
                <a:spcPct val="107000"/>
              </a:lnSpc>
              <a:spcBef>
                <a:spcPts val="0"/>
              </a:spcBef>
              <a:spcAft>
                <a:spcPts val="600"/>
              </a:spcAft>
            </a:pPr>
            <a:r>
              <a:rPr lang="en-US" sz="1800" kern="100" dirty="0">
                <a:latin typeface="Arial" panose="020B0604020202020204" pitchFamily="34" charset="0"/>
                <a:ea typeface="Calibri" panose="020F0502020204030204" pitchFamily="34" charset="0"/>
                <a:cs typeface="Times New Roman" panose="02020603050405020304" pitchFamily="18" charset="0"/>
              </a:rPr>
              <a:t>Death benefit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600"/>
              </a:spcAft>
            </a:pPr>
            <a:r>
              <a:rPr lang="en-US" sz="1800" kern="100" dirty="0">
                <a:solidFill>
                  <a:srgbClr val="002243"/>
                </a:solidFill>
                <a:latin typeface="Arial" panose="020B0604020202020204" pitchFamily="34" charset="0"/>
                <a:ea typeface="Calibri" panose="020F0502020204030204" pitchFamily="34" charset="0"/>
                <a:cs typeface="Times New Roman" panose="02020603050405020304" pitchFamily="18" charset="0"/>
              </a:rPr>
              <a:t>Optional long-term care benefits</a:t>
            </a:r>
          </a:p>
          <a:p>
            <a:pPr marL="0">
              <a:lnSpc>
                <a:spcPct val="107000"/>
              </a:lnSpc>
              <a:spcBef>
                <a:spcPts val="0"/>
              </a:spcBef>
              <a:spcAft>
                <a:spcPts val="600"/>
              </a:spcAft>
            </a:pPr>
            <a:endParaRPr lang="en-US" sz="1800" kern="100" dirty="0">
              <a:solidFill>
                <a:srgbClr val="002243"/>
              </a:solidFill>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en-US" sz="2400" b="1" kern="100" dirty="0">
                <a:solidFill>
                  <a:srgbClr val="8B0C26"/>
                </a:solidFill>
                <a:latin typeface="Arial" panose="020B0604020202020204" pitchFamily="34" charset="0"/>
                <a:ea typeface="Calibri" panose="020F0502020204030204" pitchFamily="34" charset="0"/>
                <a:cs typeface="Times New Roman" panose="02020603050405020304" pitchFamily="18" charset="0"/>
              </a:rPr>
              <a:t>Look for enrollment invitation from Allstate</a:t>
            </a:r>
            <a:br>
              <a:rPr lang="en-US" kern="100" dirty="0">
                <a:solidFill>
                  <a:srgbClr val="002243"/>
                </a:solidFill>
                <a:latin typeface="Arial" panose="020B0604020202020204" pitchFamily="34" charset="0"/>
                <a:ea typeface="Calibri" panose="020F0502020204030204" pitchFamily="34" charset="0"/>
                <a:cs typeface="Times New Roman" panose="02020603050405020304" pitchFamily="18" charset="0"/>
              </a:rPr>
            </a:br>
            <a:endParaRPr lang="en-US" kern="100" dirty="0">
              <a:solidFill>
                <a:srgbClr val="002243"/>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7494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0249-04A3-58C9-1E32-B62A8EE5D282}"/>
              </a:ext>
            </a:extLst>
          </p:cNvPr>
          <p:cNvSpPr>
            <a:spLocks noGrp="1"/>
          </p:cNvSpPr>
          <p:nvPr>
            <p:ph type="title"/>
          </p:nvPr>
        </p:nvSpPr>
        <p:spPr>
          <a:xfrm>
            <a:off x="605368" y="476872"/>
            <a:ext cx="4982632" cy="923330"/>
          </a:xfrm>
        </p:spPr>
        <p:txBody>
          <a:bodyPr/>
          <a:lstStyle/>
          <a:p>
            <a:r>
              <a:rPr lang="en-US" dirty="0">
                <a:solidFill>
                  <a:srgbClr val="002243"/>
                </a:solidFill>
              </a:rPr>
              <a:t>Accidental Death and Dismemberment</a:t>
            </a:r>
          </a:p>
        </p:txBody>
      </p:sp>
      <p:sp>
        <p:nvSpPr>
          <p:cNvPr id="4" name="Rectangle 3">
            <a:extLst>
              <a:ext uri="{FF2B5EF4-FFF2-40B4-BE49-F238E27FC236}">
                <a16:creationId xmlns:a16="http://schemas.microsoft.com/office/drawing/2014/main" id="{D325EBAA-6A0F-1458-C06F-D600B96C5184}"/>
              </a:ext>
            </a:extLst>
          </p:cNvPr>
          <p:cNvSpPr/>
          <p:nvPr/>
        </p:nvSpPr>
        <p:spPr bwMode="gray">
          <a:xfrm>
            <a:off x="6096000" y="0"/>
            <a:ext cx="6096000" cy="6045200"/>
          </a:xfrm>
          <a:prstGeom prst="rect">
            <a:avLst/>
          </a:prstGeom>
          <a:solidFill>
            <a:schemeClr val="bg2">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pic>
        <p:nvPicPr>
          <p:cNvPr id="8" name="Content Placeholder 5">
            <a:extLst>
              <a:ext uri="{FF2B5EF4-FFF2-40B4-BE49-F238E27FC236}">
                <a16:creationId xmlns:a16="http://schemas.microsoft.com/office/drawing/2014/main" id="{260E5CEC-3D1E-7289-CA78-43ADD7E9C5A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bwMode="auto">
          <a:xfrm>
            <a:off x="6908800" y="2472267"/>
            <a:ext cx="4224066" cy="95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2D75CCF4-2183-D108-57FC-BD82AD2ED5C9}"/>
              </a:ext>
            </a:extLst>
          </p:cNvPr>
          <p:cNvSpPr txBox="1">
            <a:spLocks/>
          </p:cNvSpPr>
          <p:nvPr/>
        </p:nvSpPr>
        <p:spPr bwMode="auto">
          <a:xfrm>
            <a:off x="630300" y="2019300"/>
            <a:ext cx="4981920" cy="404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lvl1pPr marL="242888" indent="-242888" algn="l" defTabSz="901700" rtl="0" eaLnBrk="1" fontAlgn="base" hangingPunct="1">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1" fontAlgn="base" hangingPunct="1">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1" fontAlgn="base" hangingPunct="1">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1" fontAlgn="base" hangingPunct="1">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1" fontAlgn="base" hangingPunct="1">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7000"/>
              </a:lnSpc>
              <a:spcBef>
                <a:spcPts val="0"/>
              </a:spcBef>
              <a:spcAft>
                <a:spcPts val="600"/>
              </a:spcAft>
            </a:pPr>
            <a:r>
              <a:rPr lang="en-US" sz="1800" kern="100" dirty="0">
                <a:latin typeface="Arial" panose="020B0604020202020204" pitchFamily="34" charset="0"/>
                <a:ea typeface="Calibri" panose="020F0502020204030204" pitchFamily="34" charset="0"/>
                <a:cs typeface="Times New Roman" panose="02020603050405020304" pitchFamily="18" charset="0"/>
              </a:rPr>
              <a:t>Increments of $10,000</a:t>
            </a:r>
          </a:p>
          <a:p>
            <a:pPr marL="0">
              <a:lnSpc>
                <a:spcPct val="107000"/>
              </a:lnSpc>
              <a:spcBef>
                <a:spcPts val="0"/>
              </a:spcBef>
              <a:spcAft>
                <a:spcPts val="600"/>
              </a:spcAft>
              <a:tabLst>
                <a:tab pos="219075" algn="l"/>
              </a:tabLst>
            </a:pPr>
            <a:r>
              <a:rPr lang="en-US" sz="1800" kern="100" dirty="0">
                <a:latin typeface="Arial" panose="020B0604020202020204" pitchFamily="34" charset="0"/>
                <a:ea typeface="Calibri" panose="020F0502020204030204" pitchFamily="34" charset="0"/>
                <a:cs typeface="Times New Roman" panose="02020603050405020304" pitchFamily="18" charset="0"/>
              </a:rPr>
              <a:t>Maximum = lesser of 8x base annual</a:t>
            </a:r>
            <a:br>
              <a:rPr lang="en-US" sz="1800" kern="100" dirty="0">
                <a:latin typeface="Arial" panose="020B0604020202020204" pitchFamily="34" charset="0"/>
                <a:ea typeface="Calibri" panose="020F0502020204030204" pitchFamily="34" charset="0"/>
                <a:cs typeface="Times New Roman" panose="02020603050405020304" pitchFamily="18" charset="0"/>
              </a:rPr>
            </a:br>
            <a:r>
              <a:rPr lang="en-US" sz="1800" kern="100" dirty="0">
                <a:latin typeface="Arial" panose="020B0604020202020204" pitchFamily="34" charset="0"/>
                <a:ea typeface="Calibri" panose="020F0502020204030204" pitchFamily="34" charset="0"/>
                <a:cs typeface="Times New Roman" panose="02020603050405020304" pitchFamily="18" charset="0"/>
              </a:rPr>
              <a:t>	earnings or $1 million</a:t>
            </a:r>
          </a:p>
          <a:p>
            <a:pPr marL="0">
              <a:lnSpc>
                <a:spcPct val="107000"/>
              </a:lnSpc>
              <a:spcBef>
                <a:spcPts val="0"/>
              </a:spcBef>
              <a:spcAft>
                <a:spcPts val="600"/>
              </a:spcAft>
              <a:tabLst>
                <a:tab pos="219075" algn="l"/>
              </a:tabLst>
            </a:pPr>
            <a:r>
              <a:rPr lang="en-US" sz="1800" kern="100" dirty="0">
                <a:latin typeface="Arial" panose="020B0604020202020204" pitchFamily="34" charset="0"/>
                <a:ea typeface="Calibri" panose="020F0502020204030204" pitchFamily="34" charset="0"/>
                <a:cs typeface="Times New Roman" panose="02020603050405020304" pitchFamily="18" charset="0"/>
              </a:rPr>
              <a:t>Spouse</a:t>
            </a:r>
            <a:br>
              <a:rPr lang="en-US" sz="1800" kern="100" dirty="0">
                <a:latin typeface="Arial" panose="020B0604020202020204" pitchFamily="34" charset="0"/>
                <a:ea typeface="Calibri" panose="020F0502020204030204" pitchFamily="34" charset="0"/>
                <a:cs typeface="Times New Roman" panose="02020603050405020304" pitchFamily="18" charset="0"/>
              </a:rPr>
            </a:br>
            <a:r>
              <a:rPr lang="en-US" sz="1800" kern="100" dirty="0">
                <a:latin typeface="Arial" panose="020B0604020202020204" pitchFamily="34" charset="0"/>
                <a:ea typeface="Calibri" panose="020F0502020204030204" pitchFamily="34" charset="0"/>
                <a:cs typeface="Times New Roman" panose="02020603050405020304" pitchFamily="18" charset="0"/>
              </a:rPr>
              <a:t>	50% of your coverage up to $250,000</a:t>
            </a:r>
          </a:p>
          <a:p>
            <a:pPr marL="0">
              <a:lnSpc>
                <a:spcPct val="107000"/>
              </a:lnSpc>
              <a:spcBef>
                <a:spcPts val="0"/>
              </a:spcBef>
              <a:spcAft>
                <a:spcPts val="600"/>
              </a:spcAft>
              <a:tabLst>
                <a:tab pos="219075" algn="l"/>
              </a:tabLst>
            </a:pPr>
            <a:r>
              <a:rPr lang="en-US" sz="1800" kern="100" dirty="0">
                <a:latin typeface="Arial" panose="020B0604020202020204" pitchFamily="34" charset="0"/>
                <a:ea typeface="Calibri" panose="020F0502020204030204" pitchFamily="34" charset="0"/>
                <a:cs typeface="Times New Roman" panose="02020603050405020304" pitchFamily="18" charset="0"/>
              </a:rPr>
              <a:t>Children</a:t>
            </a:r>
            <a:br>
              <a:rPr lang="en-US" sz="1800" kern="100" dirty="0">
                <a:latin typeface="Arial" panose="020B0604020202020204" pitchFamily="34" charset="0"/>
                <a:ea typeface="Calibri" panose="020F0502020204030204" pitchFamily="34" charset="0"/>
                <a:cs typeface="Times New Roman" panose="02020603050405020304" pitchFamily="18" charset="0"/>
              </a:rPr>
            </a:br>
            <a:r>
              <a:rPr lang="en-US" sz="1800" kern="100" dirty="0">
                <a:latin typeface="Arial" panose="020B0604020202020204" pitchFamily="34" charset="0"/>
                <a:ea typeface="Calibri" panose="020F0502020204030204" pitchFamily="34" charset="0"/>
                <a:cs typeface="Times New Roman" panose="02020603050405020304" pitchFamily="18" charset="0"/>
              </a:rPr>
              <a:t>	15% of your coverage up to $15,000</a:t>
            </a:r>
          </a:p>
          <a:p>
            <a:pPr marL="0" indent="0">
              <a:lnSpc>
                <a:spcPct val="107000"/>
              </a:lnSpc>
              <a:spcBef>
                <a:spcPts val="0"/>
              </a:spcBef>
              <a:spcAft>
                <a:spcPts val="600"/>
              </a:spcAft>
              <a:buNone/>
            </a:pPr>
            <a:endParaRPr lang="en-US" sz="1800" kern="100" dirty="0">
              <a:solidFill>
                <a:srgbClr val="002243"/>
              </a:solidFill>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en-US" sz="2400" b="1" kern="100" dirty="0">
                <a:solidFill>
                  <a:srgbClr val="8B0C26"/>
                </a:solidFill>
                <a:latin typeface="Arial" panose="020B0604020202020204" pitchFamily="34" charset="0"/>
                <a:ea typeface="Calibri" panose="020F0502020204030204" pitchFamily="34" charset="0"/>
                <a:cs typeface="Times New Roman" panose="02020603050405020304" pitchFamily="18" charset="0"/>
              </a:rPr>
              <a:t>Look for enrollment information from Securian</a:t>
            </a:r>
            <a:br>
              <a:rPr lang="en-US" kern="100" dirty="0">
                <a:solidFill>
                  <a:srgbClr val="002243"/>
                </a:solidFill>
                <a:latin typeface="Arial" panose="020B0604020202020204" pitchFamily="34" charset="0"/>
                <a:ea typeface="Calibri" panose="020F0502020204030204" pitchFamily="34" charset="0"/>
                <a:cs typeface="Times New Roman" panose="02020603050405020304" pitchFamily="18" charset="0"/>
              </a:rPr>
            </a:br>
            <a:endParaRPr lang="en-US" kern="100" dirty="0">
              <a:solidFill>
                <a:srgbClr val="002243"/>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170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314D8-D59D-1815-30C6-F2253BFB61ED}"/>
              </a:ext>
            </a:extLst>
          </p:cNvPr>
          <p:cNvSpPr>
            <a:spLocks noGrp="1"/>
          </p:cNvSpPr>
          <p:nvPr>
            <p:ph type="title"/>
          </p:nvPr>
        </p:nvSpPr>
        <p:spPr/>
        <p:txBody>
          <a:bodyPr/>
          <a:lstStyle/>
          <a:p>
            <a:r>
              <a:rPr lang="en-US" dirty="0"/>
              <a:t>Learn More</a:t>
            </a:r>
          </a:p>
        </p:txBody>
      </p:sp>
      <p:sp>
        <p:nvSpPr>
          <p:cNvPr id="3" name="TextBox 2">
            <a:extLst>
              <a:ext uri="{FF2B5EF4-FFF2-40B4-BE49-F238E27FC236}">
                <a16:creationId xmlns:a16="http://schemas.microsoft.com/office/drawing/2014/main" id="{5CB21CB9-BC9C-8E25-FC86-9AE7535A10DF}"/>
              </a:ext>
            </a:extLst>
          </p:cNvPr>
          <p:cNvSpPr txBox="1"/>
          <p:nvPr/>
        </p:nvSpPr>
        <p:spPr bwMode="auto">
          <a:xfrm>
            <a:off x="6670624" y="2679700"/>
            <a:ext cx="7581900" cy="132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lnSpc>
                <a:spcPct val="150000"/>
              </a:lnSpc>
            </a:pPr>
            <a:r>
              <a:rPr lang="en-US" sz="2000" b="1" dirty="0">
                <a:solidFill>
                  <a:schemeClr val="bg1">
                    <a:lumMod val="50000"/>
                  </a:schemeClr>
                </a:solidFill>
              </a:rPr>
              <a:t>lghealthbenefits.com</a:t>
            </a:r>
          </a:p>
          <a:p>
            <a:pPr algn="l">
              <a:lnSpc>
                <a:spcPct val="150000"/>
              </a:lnSpc>
            </a:pPr>
            <a:r>
              <a:rPr lang="en-US" sz="2000" b="1" dirty="0">
                <a:solidFill>
                  <a:schemeClr val="bg1">
                    <a:lumMod val="50000"/>
                  </a:schemeClr>
                </a:solidFill>
                <a:hlinkClick r:id="rId3"/>
              </a:rPr>
              <a:t>LGH-benefits@pennmedicine.upenn.edu</a:t>
            </a:r>
            <a:endParaRPr lang="en-US" sz="2000" b="1" dirty="0">
              <a:solidFill>
                <a:schemeClr val="bg1">
                  <a:lumMod val="50000"/>
                </a:schemeClr>
              </a:solidFill>
            </a:endParaRPr>
          </a:p>
          <a:p>
            <a:pPr algn="l">
              <a:lnSpc>
                <a:spcPct val="150000"/>
              </a:lnSpc>
            </a:pPr>
            <a:r>
              <a:rPr lang="en-US" sz="2000" b="1" dirty="0">
                <a:solidFill>
                  <a:schemeClr val="bg1">
                    <a:lumMod val="50000"/>
                  </a:schemeClr>
                </a:solidFill>
              </a:rPr>
              <a:t>Questions?  </a:t>
            </a:r>
            <a:r>
              <a:rPr lang="en-US" sz="2000" dirty="0">
                <a:solidFill>
                  <a:schemeClr val="bg1">
                    <a:lumMod val="50000"/>
                  </a:schemeClr>
                </a:solidFill>
              </a:rPr>
              <a:t>Call</a:t>
            </a:r>
            <a:r>
              <a:rPr lang="en-US" sz="2000" b="1" dirty="0">
                <a:solidFill>
                  <a:schemeClr val="bg1">
                    <a:lumMod val="50000"/>
                  </a:schemeClr>
                </a:solidFill>
              </a:rPr>
              <a:t> 717-544-4915</a:t>
            </a:r>
          </a:p>
        </p:txBody>
      </p:sp>
      <p:sp>
        <p:nvSpPr>
          <p:cNvPr id="6" name="TextBox 5">
            <a:extLst>
              <a:ext uri="{FF2B5EF4-FFF2-40B4-BE49-F238E27FC236}">
                <a16:creationId xmlns:a16="http://schemas.microsoft.com/office/drawing/2014/main" id="{6BFDA83E-34E0-6F43-E63F-21DF2A769129}"/>
              </a:ext>
            </a:extLst>
          </p:cNvPr>
          <p:cNvSpPr txBox="1"/>
          <p:nvPr/>
        </p:nvSpPr>
        <p:spPr bwMode="auto">
          <a:xfrm>
            <a:off x="588394" y="5423032"/>
            <a:ext cx="7128162" cy="32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15000"/>
              </a:lnSpc>
              <a:spcBef>
                <a:spcPts val="0"/>
              </a:spcBef>
              <a:spcAft>
                <a:spcPts val="800"/>
              </a:spcAft>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Copies of the plan documents are always available at lghealthbenefits.com.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374FDC7A-5955-0A70-F80E-58B1F13DC1CD}"/>
              </a:ext>
            </a:extLst>
          </p:cNvPr>
          <p:cNvPicPr>
            <a:picLocks noChangeAspect="1"/>
          </p:cNvPicPr>
          <p:nvPr/>
        </p:nvPicPr>
        <p:blipFill rotWithShape="1">
          <a:blip r:embed="rId4"/>
          <a:srcRect b="2405"/>
          <a:stretch/>
        </p:blipFill>
        <p:spPr>
          <a:xfrm>
            <a:off x="588394" y="1478718"/>
            <a:ext cx="5369061" cy="3308594"/>
          </a:xfrm>
          <a:prstGeom prst="rect">
            <a:avLst/>
          </a:prstGeom>
        </p:spPr>
      </p:pic>
    </p:spTree>
    <p:extLst>
      <p:ext uri="{BB962C8B-B14F-4D97-AF65-F5344CB8AC3E}">
        <p14:creationId xmlns:p14="http://schemas.microsoft.com/office/powerpoint/2010/main" val="2668744848"/>
      </p:ext>
    </p:extLst>
  </p:cSld>
  <p:clrMapOvr>
    <a:masterClrMapping/>
  </p:clrMapOvr>
</p:sld>
</file>

<file path=ppt/theme/theme1.xml><?xml version="1.0" encoding="utf-8"?>
<a:theme xmlns:a="http://schemas.openxmlformats.org/drawingml/2006/main" name="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_Medicine_Powerpoint_Template 2020" id="{B3B9771E-1FEB-443D-BBA7-66004D85DDB7}" vid="{0A0F201A-F2BA-4EBE-8328-C37F05437FC0}"/>
    </a:ext>
  </a:extLst>
</a:theme>
</file>

<file path=ppt/theme/theme2.xml><?xml version="1.0" encoding="utf-8"?>
<a:theme xmlns:a="http://schemas.openxmlformats.org/drawingml/2006/main" name="1_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_Medicine_Powerpoint_Template 2020" id="{B3B9771E-1FEB-443D-BBA7-66004D85DDB7}" vid="{0A0F201A-F2BA-4EBE-8328-C37F05437FC0}"/>
    </a:ext>
  </a:extLst>
</a:theme>
</file>

<file path=ppt/theme/theme4.xml><?xml version="1.0" encoding="utf-8"?>
<a:theme xmlns:a="http://schemas.openxmlformats.org/drawingml/2006/main" name="3_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Penn Medicine Template 2009">
  <a:themeElements>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Penn_Medicine_Powerpoint_Template 2020</Template>
  <TotalTime>11478</TotalTime>
  <Pages>32</Pages>
  <Words>1067</Words>
  <Application>Microsoft Office PowerPoint</Application>
  <PresentationFormat>Widescreen</PresentationFormat>
  <Paragraphs>68</Paragraphs>
  <Slides>7</Slides>
  <Notes>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7</vt:i4>
      </vt:variant>
    </vt:vector>
  </HeadingPairs>
  <TitlesOfParts>
    <vt:vector size="19" baseType="lpstr">
      <vt:lpstr>Arial</vt:lpstr>
      <vt:lpstr>Arial Black</vt:lpstr>
      <vt:lpstr>Calibri</vt:lpstr>
      <vt:lpstr>Franklin Gothic Book</vt:lpstr>
      <vt:lpstr>Helvetica</vt:lpstr>
      <vt:lpstr>Lucida Grande</vt:lpstr>
      <vt:lpstr>Wingdings</vt:lpstr>
      <vt:lpstr>Penn Medicine Template 2009</vt:lpstr>
      <vt:lpstr>1_Penn Medicine Template 2009</vt:lpstr>
      <vt:lpstr>2_Penn Medicine Template 2009</vt:lpstr>
      <vt:lpstr>3_Penn Medicine Template 2009</vt:lpstr>
      <vt:lpstr>4_Penn Medicine Template 2009</vt:lpstr>
      <vt:lpstr>Life Insurance Benefits</vt:lpstr>
      <vt:lpstr>LGH-provided Life Insurance</vt:lpstr>
      <vt:lpstr>Supplemental Term Life — For Yourself</vt:lpstr>
      <vt:lpstr>Supplemental Term Life — For Your Family</vt:lpstr>
      <vt:lpstr>Universal Life and  Long-Term Care</vt:lpstr>
      <vt:lpstr>Accidental Death and Dismemberment</vt:lpstr>
      <vt:lpstr>Learn More</vt:lpstr>
    </vt:vector>
  </TitlesOfParts>
  <Company>Penn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Update</dc:title>
  <dc:subject> </dc:subject>
  <dc:creator>David Pegues</dc:creator>
  <cp:keywords/>
  <dc:description/>
  <cp:lastModifiedBy>Bartelssmith, Julie</cp:lastModifiedBy>
  <cp:revision>465</cp:revision>
  <cp:lastPrinted>2020-08-17T19:56:28Z</cp:lastPrinted>
  <dcterms:created xsi:type="dcterms:W3CDTF">2020-02-27T15:49:44Z</dcterms:created>
  <dcterms:modified xsi:type="dcterms:W3CDTF">2024-05-14T20:04:34Z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ecdf243-b9b0-4f63-8694-76742e4201b7_Enabled">
    <vt:lpwstr>true</vt:lpwstr>
  </property>
  <property fmtid="{D5CDD505-2E9C-101B-9397-08002B2CF9AE}" pid="3" name="MSIP_Label_1ecdf243-b9b0-4f63-8694-76742e4201b7_SetDate">
    <vt:lpwstr>2024-03-29T14:35:30Z</vt:lpwstr>
  </property>
  <property fmtid="{D5CDD505-2E9C-101B-9397-08002B2CF9AE}" pid="4" name="MSIP_Label_1ecdf243-b9b0-4f63-8694-76742e4201b7_Method">
    <vt:lpwstr>Standard</vt:lpwstr>
  </property>
  <property fmtid="{D5CDD505-2E9C-101B-9397-08002B2CF9AE}" pid="5" name="MSIP_Label_1ecdf243-b9b0-4f63-8694-76742e4201b7_Name">
    <vt:lpwstr>Proprietary general</vt:lpwstr>
  </property>
  <property fmtid="{D5CDD505-2E9C-101B-9397-08002B2CF9AE}" pid="6" name="MSIP_Label_1ecdf243-b9b0-4f63-8694-76742e4201b7_SiteId">
    <vt:lpwstr>fabb61b8-3afe-4e75-b934-a47f782b8cd7</vt:lpwstr>
  </property>
  <property fmtid="{D5CDD505-2E9C-101B-9397-08002B2CF9AE}" pid="7" name="MSIP_Label_1ecdf243-b9b0-4f63-8694-76742e4201b7_ActionId">
    <vt:lpwstr>7ebb3e12-456e-47de-afbe-703090563263</vt:lpwstr>
  </property>
  <property fmtid="{D5CDD505-2E9C-101B-9397-08002B2CF9AE}" pid="8" name="MSIP_Label_1ecdf243-b9b0-4f63-8694-76742e4201b7_ContentBits">
    <vt:lpwstr>0</vt:lpwstr>
  </property>
</Properties>
</file>