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4" r:id="rId2"/>
    <p:sldMasterId id="2147483683" r:id="rId3"/>
    <p:sldMasterId id="2147483693" r:id="rId4"/>
    <p:sldMasterId id="2147483702" r:id="rId5"/>
  </p:sldMasterIdLst>
  <p:notesMasterIdLst>
    <p:notesMasterId r:id="rId18"/>
  </p:notesMasterIdLst>
  <p:handoutMasterIdLst>
    <p:handoutMasterId r:id="rId19"/>
  </p:handoutMasterIdLst>
  <p:sldIdLst>
    <p:sldId id="856" r:id="rId6"/>
    <p:sldId id="837" r:id="rId7"/>
    <p:sldId id="879" r:id="rId8"/>
    <p:sldId id="859" r:id="rId9"/>
    <p:sldId id="893" r:id="rId10"/>
    <p:sldId id="892" r:id="rId11"/>
    <p:sldId id="858" r:id="rId12"/>
    <p:sldId id="896" r:id="rId13"/>
    <p:sldId id="890" r:id="rId14"/>
    <p:sldId id="895" r:id="rId15"/>
    <p:sldId id="878" r:id="rId16"/>
    <p:sldId id="894" r:id="rId17"/>
  </p:sldIdLst>
  <p:sldSz cx="12192000" cy="6858000"/>
  <p:notesSz cx="7023100" cy="9309100"/>
  <p:defaultTextStyle>
    <a:defPPr>
      <a:defRPr lang="en-US"/>
    </a:defPPr>
    <a:lvl1pPr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560" userDrawn="1">
          <p15:clr>
            <a:srgbClr val="A4A3A4"/>
          </p15:clr>
        </p15:guide>
        <p15:guide id="2" pos="3840" userDrawn="1">
          <p15:clr>
            <a:srgbClr val="A4A3A4"/>
          </p15:clr>
        </p15:guide>
        <p15:guide id="3" orient="horz" pos="3600" userDrawn="1">
          <p15:clr>
            <a:srgbClr val="A4A3A4"/>
          </p15:clr>
        </p15:guide>
        <p15:guide id="4" pos="6072" userDrawn="1">
          <p15:clr>
            <a:srgbClr val="A4A3A4"/>
          </p15:clr>
        </p15:guide>
        <p15:guide id="5" pos="1608"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AAC23-0822-1ACF-C7C1-96403461136A}" name="Hunt, Ruth (Buck)" initials="HR(" userId="S::Ruth.Hunt@buck.com::1b408315-c610-448c-bf16-e31dae29cdbf" providerId="AD"/>
  <p188:author id="{04A1EEBD-77D8-5ACA-CA42-BB2F7CD46B1B}" name="Bartelssmith, Julie" initials="JBS" userId="Bartelssmith, Juli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sterly, Melissa L F" initials="EMLF" lastIdx="1" clrIdx="0">
    <p:extLst>
      <p:ext uri="{19B8F6BF-5375-455C-9EA6-DF929625EA0E}">
        <p15:presenceInfo xmlns:p15="http://schemas.microsoft.com/office/powerpoint/2012/main" userId="S-1-5-21-129458132-984236699-943750798-175879" providerId="AD"/>
      </p:ext>
    </p:extLst>
  </p:cmAuthor>
  <p:cmAuthor id="2" name="Nafziger, Wendy J" initials="NWJ" lastIdx="5" clrIdx="1">
    <p:extLst>
      <p:ext uri="{19B8F6BF-5375-455C-9EA6-DF929625EA0E}">
        <p15:presenceInfo xmlns:p15="http://schemas.microsoft.com/office/powerpoint/2012/main" userId="S-1-5-21-129458132-984236699-943750798-54040" providerId="AD"/>
      </p:ext>
    </p:extLst>
  </p:cmAuthor>
  <p:cmAuthor id="3" name="Kemler, Lori A" initials="KLA" lastIdx="9" clrIdx="2">
    <p:extLst>
      <p:ext uri="{19B8F6BF-5375-455C-9EA6-DF929625EA0E}">
        <p15:presenceInfo xmlns:p15="http://schemas.microsoft.com/office/powerpoint/2012/main" userId="S-1-5-21-129458132-984236699-943750798-527203" providerId="AD"/>
      </p:ext>
    </p:extLst>
  </p:cmAuthor>
  <p:cmAuthor id="4" name="Tobin, Laura" initials="TL" lastIdx="14" clrIdx="3">
    <p:extLst>
      <p:ext uri="{19B8F6BF-5375-455C-9EA6-DF929625EA0E}">
        <p15:presenceInfo xmlns:p15="http://schemas.microsoft.com/office/powerpoint/2012/main" userId="S-1-5-21-129458132-984236699-943750798-416462" providerId="AD"/>
      </p:ext>
    </p:extLst>
  </p:cmAuthor>
  <p:cmAuthor id="5" name="Bartelssmith, Julie" initials="JBS" lastIdx="22" clrIdx="4">
    <p:extLst>
      <p:ext uri="{19B8F6BF-5375-455C-9EA6-DF929625EA0E}">
        <p15:presenceInfo xmlns:p15="http://schemas.microsoft.com/office/powerpoint/2012/main" userId="Bartelssmith, Ju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B0C26"/>
    <a:srgbClr val="002243"/>
    <a:srgbClr val="336A8B"/>
    <a:srgbClr val="0A2972"/>
    <a:srgbClr val="F0F0F0"/>
    <a:srgbClr val="A6A6A6"/>
    <a:srgbClr val="D34900"/>
    <a:srgbClr val="7F7F7F"/>
    <a:srgbClr val="D75539"/>
    <a:srgbClr val="D68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82681" autoAdjust="0"/>
  </p:normalViewPr>
  <p:slideViewPr>
    <p:cSldViewPr snapToGrid="0">
      <p:cViewPr varScale="1">
        <p:scale>
          <a:sx n="90" d="100"/>
          <a:sy n="90" d="100"/>
        </p:scale>
        <p:origin x="1494" y="72"/>
      </p:cViewPr>
      <p:guideLst>
        <p:guide orient="horz" pos="1560"/>
        <p:guide pos="3840"/>
        <p:guide orient="horz" pos="3600"/>
        <p:guide pos="6072"/>
        <p:guide pos="1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8" d="100"/>
        <a:sy n="118" d="100"/>
      </p:scale>
      <p:origin x="0" y="0"/>
    </p:cViewPr>
  </p:sorterViewPr>
  <p:notesViewPr>
    <p:cSldViewPr snapToGrid="0">
      <p:cViewPr varScale="1">
        <p:scale>
          <a:sx n="82" d="100"/>
          <a:sy n="82" d="100"/>
        </p:scale>
        <p:origin x="3834" y="108"/>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D0B7EB-840B-794B-BCFF-F1E6367F115C}"/>
              </a:ext>
            </a:extLst>
          </p:cNvPr>
          <p:cNvSpPr>
            <a:spLocks noGrp="1" noChangeArrowheads="1"/>
          </p:cNvSpPr>
          <p:nvPr>
            <p:ph type="hdr" sz="quarter"/>
          </p:nvPr>
        </p:nvSpPr>
        <p:spPr bwMode="auto">
          <a:xfrm>
            <a:off x="0" y="1581"/>
            <a:ext cx="3042869" cy="46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t" anchorCtr="0" compatLnSpc="1">
            <a:prstTxWarp prst="textNoShape">
              <a:avLst/>
            </a:prstTxWarp>
          </a:bodyPr>
          <a:lstStyle>
            <a:lvl1pPr defTabSz="938449" eaLnBrk="0" hangingPunct="0">
              <a:defRPr sz="1000" i="1" smtClean="0">
                <a:solidFill>
                  <a:schemeClr val="tx1"/>
                </a:solidFill>
              </a:defRPr>
            </a:lvl1pPr>
          </a:lstStyle>
          <a:p>
            <a:pPr>
              <a:defRPr/>
            </a:pPr>
            <a:endParaRPr lang="en-US" altLang="en-US" dirty="0"/>
          </a:p>
        </p:txBody>
      </p:sp>
      <p:sp>
        <p:nvSpPr>
          <p:cNvPr id="4099" name="Rectangle 3">
            <a:extLst>
              <a:ext uri="{FF2B5EF4-FFF2-40B4-BE49-F238E27FC236}">
                <a16:creationId xmlns:a16="http://schemas.microsoft.com/office/drawing/2014/main" id="{2F42ACE2-E45A-B349-A943-369A99855312}"/>
              </a:ext>
            </a:extLst>
          </p:cNvPr>
          <p:cNvSpPr>
            <a:spLocks noGrp="1" noChangeArrowheads="1"/>
          </p:cNvSpPr>
          <p:nvPr>
            <p:ph type="dt" sz="quarter" idx="1"/>
          </p:nvPr>
        </p:nvSpPr>
        <p:spPr bwMode="auto">
          <a:xfrm>
            <a:off x="3980231" y="1581"/>
            <a:ext cx="3042869" cy="46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t" anchorCtr="0" compatLnSpc="1">
            <a:prstTxWarp prst="textNoShape">
              <a:avLst/>
            </a:prstTxWarp>
          </a:bodyPr>
          <a:lstStyle>
            <a:lvl1pPr algn="r" defTabSz="938449" eaLnBrk="0" hangingPunct="0">
              <a:defRPr sz="1000" i="1" smtClean="0">
                <a:solidFill>
                  <a:schemeClr val="tx1"/>
                </a:solidFill>
              </a:defRPr>
            </a:lvl1pPr>
          </a:lstStyle>
          <a:p>
            <a:pPr>
              <a:defRPr/>
            </a:pPr>
            <a:endParaRPr lang="en-US" altLang="en-US" dirty="0"/>
          </a:p>
        </p:txBody>
      </p:sp>
      <p:sp>
        <p:nvSpPr>
          <p:cNvPr id="4100" name="Rectangle 4">
            <a:extLst>
              <a:ext uri="{FF2B5EF4-FFF2-40B4-BE49-F238E27FC236}">
                <a16:creationId xmlns:a16="http://schemas.microsoft.com/office/drawing/2014/main" id="{571754D2-917C-1446-B17B-265137B7FA53}"/>
              </a:ext>
            </a:extLst>
          </p:cNvPr>
          <p:cNvSpPr>
            <a:spLocks noGrp="1" noChangeArrowheads="1"/>
          </p:cNvSpPr>
          <p:nvPr>
            <p:ph type="ftr" sz="quarter" idx="2"/>
          </p:nvPr>
        </p:nvSpPr>
        <p:spPr bwMode="auto">
          <a:xfrm>
            <a:off x="0" y="8844751"/>
            <a:ext cx="3042869" cy="4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b" anchorCtr="0" compatLnSpc="1">
            <a:prstTxWarp prst="textNoShape">
              <a:avLst/>
            </a:prstTxWarp>
          </a:bodyPr>
          <a:lstStyle>
            <a:lvl1pPr defTabSz="938449" eaLnBrk="0" hangingPunct="0">
              <a:defRPr sz="1000" i="1" smtClean="0">
                <a:solidFill>
                  <a:schemeClr val="tx1"/>
                </a:solidFill>
              </a:defRPr>
            </a:lvl1pPr>
          </a:lstStyle>
          <a:p>
            <a:pPr>
              <a:defRPr/>
            </a:pPr>
            <a:endParaRPr lang="en-US" altLang="en-US" dirty="0"/>
          </a:p>
        </p:txBody>
      </p:sp>
      <p:sp>
        <p:nvSpPr>
          <p:cNvPr id="4101" name="Rectangle 5">
            <a:extLst>
              <a:ext uri="{FF2B5EF4-FFF2-40B4-BE49-F238E27FC236}">
                <a16:creationId xmlns:a16="http://schemas.microsoft.com/office/drawing/2014/main" id="{B4B935EA-1CD8-8C49-A664-1FCA43D9D26F}"/>
              </a:ext>
            </a:extLst>
          </p:cNvPr>
          <p:cNvSpPr>
            <a:spLocks noGrp="1" noChangeArrowheads="1"/>
          </p:cNvSpPr>
          <p:nvPr>
            <p:ph type="sldNum" sz="quarter" idx="3"/>
          </p:nvPr>
        </p:nvSpPr>
        <p:spPr bwMode="auto">
          <a:xfrm>
            <a:off x="3980231" y="8844751"/>
            <a:ext cx="3042869" cy="4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b" anchorCtr="0" compatLnSpc="1">
            <a:prstTxWarp prst="textNoShape">
              <a:avLst/>
            </a:prstTxWarp>
          </a:bodyPr>
          <a:lstStyle>
            <a:lvl1pPr algn="r" defTabSz="938449" eaLnBrk="0" hangingPunct="0">
              <a:defRPr sz="1000" i="1" smtClean="0">
                <a:solidFill>
                  <a:schemeClr val="tx1"/>
                </a:solidFill>
              </a:defRPr>
            </a:lvl1pPr>
          </a:lstStyle>
          <a:p>
            <a:pPr>
              <a:defRPr/>
            </a:pPr>
            <a:fld id="{81B3EE1C-3998-5A4F-B167-D6C18067212C}" type="slidenum">
              <a:rPr lang="en-US" altLang="en-US"/>
              <a:pPr>
                <a:defRPr/>
              </a:pPr>
              <a:t>‹#›</a:t>
            </a:fld>
            <a:endParaRPr lang="en-US" altLang="en-US" dirty="0"/>
          </a:p>
        </p:txBody>
      </p:sp>
      <p:sp>
        <p:nvSpPr>
          <p:cNvPr id="4102" name="Rectangle 6">
            <a:extLst>
              <a:ext uri="{FF2B5EF4-FFF2-40B4-BE49-F238E27FC236}">
                <a16:creationId xmlns:a16="http://schemas.microsoft.com/office/drawing/2014/main" id="{F4C4AF13-C17B-B741-9CD5-310279C0B316}"/>
              </a:ext>
            </a:extLst>
          </p:cNvPr>
          <p:cNvSpPr>
            <a:spLocks noChangeArrowheads="1"/>
          </p:cNvSpPr>
          <p:nvPr/>
        </p:nvSpPr>
        <p:spPr bwMode="auto">
          <a:xfrm>
            <a:off x="3120324" y="8863704"/>
            <a:ext cx="776130" cy="26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5" tIns="46853" rIns="92145" bIns="46853">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dirty="0"/>
              <a:t>Page </a:t>
            </a:r>
            <a:fld id="{C3FCF6A4-B1E4-854C-95CF-4CBF65DA6679}" type="slidenum">
              <a:rPr lang="en-US" altLang="en-US" sz="1200"/>
              <a:pPr algn="ctr">
                <a:lnSpc>
                  <a:spcPct val="90000"/>
                </a:lnSpc>
                <a:defRPr/>
              </a:pPr>
              <a:t>‹#›</a:t>
            </a:fld>
            <a:endParaRPr lang="en-US" altLang="en-US" sz="12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id="{A356CB06-1030-0B41-82F7-53C37F55FC84}"/>
              </a:ext>
            </a:extLst>
          </p:cNvPr>
          <p:cNvSpPr>
            <a:spLocks noChangeArrowheads="1"/>
          </p:cNvSpPr>
          <p:nvPr/>
        </p:nvSpPr>
        <p:spPr bwMode="auto">
          <a:xfrm>
            <a:off x="3121193" y="8863704"/>
            <a:ext cx="774392" cy="26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5" tIns="46853" rIns="92145" bIns="46853">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dirty="0"/>
              <a:t>Page </a:t>
            </a:r>
            <a:fld id="{4BC4BD8E-4513-1F4D-9D96-B772C8A5E233}" type="slidenum">
              <a:rPr lang="en-US" altLang="en-US" sz="1200" smtClean="0"/>
              <a:pPr algn="ctr">
                <a:lnSpc>
                  <a:spcPct val="90000"/>
                </a:lnSpc>
                <a:defRPr/>
              </a:pPr>
              <a:t>‹#›</a:t>
            </a:fld>
            <a:endParaRPr lang="en-US" altLang="en-US" sz="1200" dirty="0"/>
          </a:p>
        </p:txBody>
      </p:sp>
      <p:sp>
        <p:nvSpPr>
          <p:cNvPr id="3079" name="Rectangle 7">
            <a:extLst>
              <a:ext uri="{FF2B5EF4-FFF2-40B4-BE49-F238E27FC236}">
                <a16:creationId xmlns:a16="http://schemas.microsoft.com/office/drawing/2014/main" id="{B49BCF25-0E7A-044A-AA95-0450548451FB}"/>
              </a:ext>
            </a:extLst>
          </p:cNvPr>
          <p:cNvSpPr>
            <a:spLocks noGrp="1" noRot="1" noChangeAspect="1" noChangeArrowheads="1" noTextEdit="1"/>
          </p:cNvSpPr>
          <p:nvPr>
            <p:ph type="sldImg" idx="2"/>
          </p:nvPr>
        </p:nvSpPr>
        <p:spPr bwMode="auto">
          <a:xfrm>
            <a:off x="615950" y="473303"/>
            <a:ext cx="5770563" cy="32464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80" name="Rectangle 8">
            <a:extLst>
              <a:ext uri="{FF2B5EF4-FFF2-40B4-BE49-F238E27FC236}">
                <a16:creationId xmlns:a16="http://schemas.microsoft.com/office/drawing/2014/main" id="{FF7F6A78-4152-5943-8790-482450ABF71B}"/>
              </a:ext>
            </a:extLst>
          </p:cNvPr>
          <p:cNvSpPr>
            <a:spLocks noGrp="1" noChangeArrowheads="1"/>
          </p:cNvSpPr>
          <p:nvPr>
            <p:ph type="body" sz="quarter" idx="3"/>
          </p:nvPr>
        </p:nvSpPr>
        <p:spPr bwMode="auto">
          <a:xfrm>
            <a:off x="668918" y="4078514"/>
            <a:ext cx="5717368" cy="476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30" tIns="51538" rIns="96830" bIns="51538" numCol="1" anchor="t" anchorCtr="0" compatLnSpc="1">
            <a:prstTxWarp prst="textNoShape">
              <a:avLst/>
            </a:prstTxWarp>
          </a:bodyPr>
          <a:lstStyle/>
          <a:p>
            <a:pPr lvl="0"/>
            <a:r>
              <a:rPr lang="en-US" altLang="en-US" noProof="0" dirty="0"/>
              <a:t>Body Text</a:t>
            </a:r>
          </a:p>
          <a:p>
            <a:pPr lvl="1"/>
            <a:r>
              <a:rPr lang="en-US" altLang="en-US" noProof="0" dirty="0"/>
              <a:t>Second Level</a:t>
            </a:r>
          </a:p>
          <a:p>
            <a:pPr lvl="4"/>
            <a:r>
              <a:rPr lang="en-US" altLang="en-US" noProof="0" dirty="0"/>
              <a:t>Third Level</a:t>
            </a:r>
          </a:p>
          <a:p>
            <a:pPr lvl="3"/>
            <a:r>
              <a:rPr lang="en-US" altLang="en-US" noProof="0" dirty="0"/>
              <a:t>Fourth Level</a:t>
            </a:r>
          </a:p>
        </p:txBody>
      </p:sp>
    </p:spTree>
  </p:cSld>
  <p:clrMap bg1="lt1" tx1="dk1" bg2="lt2" tx2="dk2" accent1="accent1" accent2="accent2" accent3="accent3" accent4="accent4" accent5="accent5" accent6="accent6" hlink="hlink" folHlink="folHlink"/>
  <p:notesStyle>
    <a:lvl1pPr marL="0" algn="l" defTabSz="1030288" rtl="0" eaLnBrk="0" fontAlgn="base" hangingPunct="0">
      <a:lnSpc>
        <a:spcPct val="100000"/>
      </a:lnSpc>
      <a:spcBef>
        <a:spcPts val="0"/>
      </a:spcBef>
      <a:spcAft>
        <a:spcPct val="0"/>
      </a:spcAft>
      <a:defRPr sz="1200" kern="1200">
        <a:solidFill>
          <a:schemeClr val="tx1"/>
        </a:solidFill>
        <a:latin typeface="Arial" panose="020B0604020202020204" pitchFamily="34" charset="0"/>
        <a:ea typeface="+mn-ea"/>
        <a:cs typeface="+mn-cs"/>
      </a:defRPr>
    </a:lvl1pPr>
    <a:lvl2pPr marL="171450" indent="-171450" algn="l" defTabSz="1030288" rtl="0" eaLnBrk="0" fontAlgn="base" hangingPunct="0">
      <a:lnSpc>
        <a:spcPct val="100000"/>
      </a:lnSpc>
      <a:spcBef>
        <a:spcPts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171450" indent="-171450" algn="l" defTabSz="1030288" rtl="0" eaLnBrk="0" fontAlgn="base" hangingPunct="0">
      <a:lnSpc>
        <a:spcPct val="100000"/>
      </a:lnSpc>
      <a:spcBef>
        <a:spcPts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576263" indent="-158750" algn="l" defTabSz="1030288" rtl="0" eaLnBrk="0" fontAlgn="base" hangingPunct="0">
      <a:lnSpc>
        <a:spcPct val="100000"/>
      </a:lnSpc>
      <a:spcBef>
        <a:spcPts val="0"/>
      </a:spcBef>
      <a:spcAft>
        <a:spcPct val="0"/>
      </a:spcAft>
      <a:buFont typeface="Arial" panose="020B0604020202020204" pitchFamily="34" charset="0"/>
      <a:buChar char="•"/>
      <a:tabLst/>
      <a:defRPr sz="1200" kern="1200">
        <a:solidFill>
          <a:schemeClr val="tx1"/>
        </a:solidFill>
        <a:latin typeface="Arial" panose="020B0604020202020204" pitchFamily="34" charset="0"/>
        <a:ea typeface="+mn-ea"/>
        <a:cs typeface="+mn-cs"/>
      </a:defRPr>
    </a:lvl4pPr>
    <a:lvl5pPr marL="403225" indent="-158750" algn="l" defTabSz="1030288" rtl="0" eaLnBrk="0" fontAlgn="base" hangingPunct="0">
      <a:lnSpc>
        <a:spcPct val="100000"/>
      </a:lnSpc>
      <a:spcBef>
        <a:spcPts val="0"/>
      </a:spcBef>
      <a:spcAft>
        <a:spcPct val="0"/>
      </a:spcAft>
      <a:buFont typeface="Arial" panose="020B0604020202020204" pitchFamily="34" charset="0"/>
      <a:buChar char="•"/>
      <a:tabLs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600" kern="100" dirty="0">
                <a:effectLst/>
                <a:latin typeface="+mn-lt"/>
                <a:ea typeface="Calibri" panose="020F0502020204030204" pitchFamily="34" charset="0"/>
                <a:cs typeface="Times New Roman" panose="02020603050405020304" pitchFamily="18" charset="0"/>
              </a:rPr>
              <a:t>Your health </a:t>
            </a:r>
            <a:r>
              <a:rPr lang="en-US" sz="1600" kern="100" dirty="0">
                <a:latin typeface="+mn-lt"/>
                <a:ea typeface="Calibri" panose="020F0502020204030204" pitchFamily="34" charset="0"/>
                <a:cs typeface="Times New Roman" panose="02020603050405020304" pitchFamily="18" charset="0"/>
              </a:rPr>
              <a:t>insurance </a:t>
            </a:r>
            <a:r>
              <a:rPr lang="en-US" sz="1600" kern="100" dirty="0">
                <a:effectLst/>
                <a:latin typeface="+mn-lt"/>
                <a:ea typeface="Calibri" panose="020F0502020204030204" pitchFamily="34" charset="0"/>
                <a:cs typeface="Times New Roman" panose="02020603050405020304" pitchFamily="18" charset="0"/>
              </a:rPr>
              <a:t>benefits from Penn Medicine Lancaster General Health offer access to a stron</a:t>
            </a:r>
            <a:r>
              <a:rPr lang="en-US" sz="1600" kern="100" dirty="0">
                <a:latin typeface="+mn-lt"/>
                <a:ea typeface="Calibri" panose="020F0502020204030204" pitchFamily="34" charset="0"/>
                <a:cs typeface="Times New Roman" panose="02020603050405020304" pitchFamily="18" charset="0"/>
              </a:rPr>
              <a:t>g network of providers and comprehensive coverage. </a:t>
            </a:r>
            <a:r>
              <a:rPr lang="en-US" sz="1600" strike="sngStrike" kern="100" dirty="0">
                <a:latin typeface="+mn-lt"/>
                <a:ea typeface="Calibri" panose="020F0502020204030204" pitchFamily="34" charset="0"/>
                <a:cs typeface="Times New Roman" panose="02020603050405020304" pitchFamily="18" charset="0"/>
              </a:rPr>
              <a:t> </a:t>
            </a:r>
          </a:p>
          <a:p>
            <a:pPr marL="0" marR="0">
              <a:lnSpc>
                <a:spcPct val="115000"/>
              </a:lnSpc>
              <a:spcBef>
                <a:spcPts val="0"/>
              </a:spcBef>
              <a:spcAft>
                <a:spcPts val="800"/>
              </a:spcAft>
            </a:pPr>
            <a:r>
              <a:rPr lang="en-US" sz="1600" kern="100" dirty="0">
                <a:latin typeface="+mn-lt"/>
                <a:ea typeface="Calibri" panose="020F0502020204030204" pitchFamily="34" charset="0"/>
                <a:cs typeface="Times New Roman" panose="02020603050405020304" pitchFamily="18" charset="0"/>
              </a:rPr>
              <a:t>Let’s dive in and take a look at how they work. </a:t>
            </a:r>
            <a:endParaRPr lang="en-US" sz="1600" kern="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3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r>
              <a:rPr lang="en-US" sz="1600" dirty="0">
                <a:latin typeface="+mn-lt"/>
              </a:rPr>
              <a:t>No matter which plan you choose, you and your dependents age 14 and older have access to affordable and convenient virtual visits from Penn Medicine OnDemand. You can reach a nurse practitioner 24/7 for help with minor illnesses and injuries.</a:t>
            </a:r>
          </a:p>
          <a:p>
            <a:endParaRPr lang="en-US" sz="1600" dirty="0">
              <a:latin typeface="+mn-lt"/>
            </a:endParaRPr>
          </a:p>
          <a:p>
            <a:r>
              <a:rPr lang="en-US" sz="1600" dirty="0">
                <a:latin typeface="+mn-lt"/>
              </a:rPr>
              <a:t>The service is free for Select Plan members and $49 for Consumer Plan members.</a:t>
            </a:r>
          </a:p>
          <a:p>
            <a:endParaRPr lang="en-US" sz="1600" dirty="0">
              <a:latin typeface="+mn-lt"/>
            </a:endParaRPr>
          </a:p>
          <a:p>
            <a:r>
              <a:rPr lang="en-US" sz="1600" dirty="0">
                <a:latin typeface="+mn-lt"/>
              </a:rPr>
              <a:t>Call 777-544-2222 to schedule a visit. It helps if you have downloaded the MyChart app first. You’ll find it at mylghealth.org. </a:t>
            </a:r>
          </a:p>
        </p:txBody>
      </p:sp>
    </p:spTree>
    <p:extLst>
      <p:ext uri="{BB962C8B-B14F-4D97-AF65-F5344CB8AC3E}">
        <p14:creationId xmlns:p14="http://schemas.microsoft.com/office/powerpoint/2010/main" val="280846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spcBef>
                <a:spcPts val="0"/>
              </a:spcBef>
              <a:spcAft>
                <a:spcPts val="0"/>
              </a:spcAft>
            </a:pPr>
            <a:r>
              <a:rPr lang="en-US" sz="1600" kern="100" dirty="0">
                <a:effectLst/>
                <a:latin typeface="+mn-lt"/>
                <a:ea typeface="Calibri" panose="020F0502020204030204" pitchFamily="34" charset="0"/>
                <a:cs typeface="Times New Roman" panose="02020603050405020304" pitchFamily="18" charset="0"/>
              </a:rPr>
              <a:t>Both health plans include comprehensive prescription drug coverage with great pricing and service from our onsite convenience pharmacies, plus coverage at retail pharmacies in the Liviniti network.</a:t>
            </a:r>
          </a:p>
          <a:p>
            <a:pPr marL="0" marR="0">
              <a:spcBef>
                <a:spcPts val="0"/>
              </a:spcBef>
              <a:spcAft>
                <a:spcPts val="0"/>
              </a:spcAft>
            </a:pPr>
            <a:r>
              <a:rPr lang="en-US" sz="1600" kern="100" dirty="0">
                <a:effectLst/>
                <a:latin typeface="+mn-lt"/>
                <a:ea typeface="Calibri" panose="020F0502020204030204" pitchFamily="34" charset="0"/>
                <a:cs typeface="Times New Roman" panose="02020603050405020304" pitchFamily="18" charset="0"/>
              </a:rPr>
              <a:t> </a:t>
            </a:r>
          </a:p>
          <a:p>
            <a:pPr marL="0" marR="0">
              <a:spcBef>
                <a:spcPts val="0"/>
              </a:spcBef>
              <a:spcAft>
                <a:spcPts val="0"/>
              </a:spcAft>
            </a:pPr>
            <a:r>
              <a:rPr lang="en-US" sz="1600" kern="100" dirty="0">
                <a:effectLst/>
                <a:latin typeface="+mn-lt"/>
                <a:ea typeface="Calibri" panose="020F0502020204030204" pitchFamily="34" charset="0"/>
                <a:cs typeface="Times New Roman" panose="02020603050405020304" pitchFamily="18" charset="0"/>
              </a:rPr>
              <a:t>You pay no copay or deductible for generic contraceptives and preventive medicines with a prescription – even many over-the-counter items. </a:t>
            </a:r>
            <a:r>
              <a:rPr lang="en-US" sz="1600" kern="100" dirty="0">
                <a:latin typeface="+mn-lt"/>
                <a:ea typeface="Calibri" panose="020F0502020204030204" pitchFamily="34" charset="0"/>
                <a:cs typeface="Times New Roman" panose="02020603050405020304" pitchFamily="18" charset="0"/>
              </a:rPr>
              <a:t>Many specialty medications also are free, depending on the plan you choose. </a:t>
            </a:r>
            <a:endParaRPr lang="en-US" sz="1600" kern="1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600" kern="100" dirty="0">
                <a:effectLst/>
                <a:latin typeface="+mn-lt"/>
                <a:ea typeface="Calibri" panose="020F0502020204030204" pitchFamily="34" charset="0"/>
                <a:cs typeface="Times New Roman" panose="02020603050405020304" pitchFamily="18" charset="0"/>
              </a:rPr>
              <a:t> </a:t>
            </a:r>
          </a:p>
          <a:p>
            <a:pPr marL="0" marR="0">
              <a:spcBef>
                <a:spcPts val="0"/>
              </a:spcBef>
              <a:spcAft>
                <a:spcPts val="0"/>
              </a:spcAft>
            </a:pPr>
            <a:r>
              <a:rPr lang="en-US" sz="1600" kern="100" dirty="0">
                <a:effectLst/>
                <a:latin typeface="+mn-lt"/>
                <a:ea typeface="Calibri" panose="020F0502020204030204" pitchFamily="34" charset="0"/>
                <a:cs typeface="Times New Roman" panose="02020603050405020304" pitchFamily="18" charset="0"/>
              </a:rPr>
              <a:t>The LG Health convenience pharmacies are a great benefit. They offer lower pricing, lower copayments and free delivery to your work location or home. You can’t beat that kind of convenience! </a:t>
            </a:r>
          </a:p>
          <a:p>
            <a:pPr marL="0" marR="0">
              <a:spcBef>
                <a:spcPts val="0"/>
              </a:spcBef>
              <a:spcAft>
                <a:spcPts val="0"/>
              </a:spcAft>
            </a:pPr>
            <a:r>
              <a:rPr lang="en-US" sz="1600" kern="100" dirty="0">
                <a:effectLst/>
                <a:latin typeface="+mn-lt"/>
                <a:ea typeface="Calibri" panose="020F0502020204030204" pitchFamily="34" charset="0"/>
                <a:cs typeface="Times New Roman" panose="02020603050405020304" pitchFamily="18" charset="0"/>
              </a:rPr>
              <a:t> </a:t>
            </a:r>
          </a:p>
          <a:p>
            <a:pPr marL="0" marR="0">
              <a:spcBef>
                <a:spcPts val="0"/>
              </a:spcBef>
              <a:spcAft>
                <a:spcPts val="0"/>
              </a:spcAft>
            </a:pPr>
            <a:r>
              <a:rPr lang="en-US" sz="1600" kern="100" dirty="0">
                <a:effectLst/>
                <a:latin typeface="+mn-lt"/>
                <a:ea typeface="Calibri" panose="020F0502020204030204" pitchFamily="34" charset="0"/>
                <a:cs typeface="Times New Roman" panose="02020603050405020304" pitchFamily="18" charset="0"/>
              </a:rPr>
              <a:t>Remember, if you choose the Consumer Plan, you’ll pay the full cost of non-preventive prescriptions until you meet the deductible. If you choose the Select Plan, you’ll pay a copayment, depending on the medication and quantity. </a:t>
            </a:r>
          </a:p>
          <a:p>
            <a:pPr marL="0" marR="0">
              <a:spcBef>
                <a:spcPts val="0"/>
              </a:spcBef>
              <a:spcAft>
                <a:spcPts val="0"/>
              </a:spcAft>
            </a:pPr>
            <a:r>
              <a:rPr lang="en-US" sz="1600" kern="100" dirty="0">
                <a:effectLst/>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10607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r>
              <a:rPr lang="en-US" sz="1600" dirty="0">
                <a:latin typeface="+mn-lt"/>
              </a:rPr>
              <a:t>To get all the details about how the plans work, including copies of the </a:t>
            </a:r>
            <a:r>
              <a:rPr lang="en-US" sz="1600">
                <a:latin typeface="+mn-lt"/>
              </a:rPr>
              <a:t>plan documents, visit </a:t>
            </a:r>
            <a:r>
              <a:rPr lang="en-US" sz="1600" dirty="0">
                <a:latin typeface="+mn-lt"/>
              </a:rPr>
              <a:t>lghealthbenefits.com. You can also email or call the LGH</a:t>
            </a:r>
            <a:r>
              <a:rPr lang="en-US" sz="1600" baseline="0" dirty="0">
                <a:latin typeface="+mn-lt"/>
              </a:rPr>
              <a:t> </a:t>
            </a:r>
            <a:r>
              <a:rPr lang="en-US" sz="1600" dirty="0">
                <a:latin typeface="+mn-lt"/>
              </a:rPr>
              <a:t>benefits team for help. </a:t>
            </a:r>
          </a:p>
        </p:txBody>
      </p:sp>
    </p:spTree>
    <p:extLst>
      <p:ext uri="{BB962C8B-B14F-4D97-AF65-F5344CB8AC3E}">
        <p14:creationId xmlns:p14="http://schemas.microsoft.com/office/powerpoint/2010/main" val="219272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600" kern="100" dirty="0">
                <a:effectLst/>
                <a:latin typeface="+mn-lt"/>
                <a:ea typeface="Calibri" panose="020F0502020204030204" pitchFamily="34" charset="0"/>
                <a:cs typeface="Times New Roman" panose="02020603050405020304" pitchFamily="18" charset="0"/>
              </a:rPr>
              <a:t>You can choose from two health insurance plans – LG Select and LG Consumer. Both are administered by Capital Blue Cross and offer access to multiple provider networks. </a:t>
            </a:r>
          </a:p>
          <a:p>
            <a:pPr marL="0" marR="0">
              <a:lnSpc>
                <a:spcPct val="115000"/>
              </a:lnSpc>
              <a:spcBef>
                <a:spcPts val="0"/>
              </a:spcBef>
              <a:spcAft>
                <a:spcPts val="800"/>
              </a:spcAft>
            </a:pPr>
            <a:r>
              <a:rPr lang="en-US" sz="1600" kern="100" dirty="0">
                <a:effectLst/>
                <a:latin typeface="+mn-lt"/>
                <a:ea typeface="Calibri" panose="020F0502020204030204" pitchFamily="34" charset="0"/>
                <a:cs typeface="Times New Roman" panose="02020603050405020304" pitchFamily="18" charset="0"/>
              </a:rPr>
              <a:t>Both medical plans include pharmacy coverage and cover in-network preventive care at 100%, with no deductible.</a:t>
            </a:r>
          </a:p>
          <a:p>
            <a:pPr marL="0" marR="0">
              <a:lnSpc>
                <a:spcPct val="115000"/>
              </a:lnSpc>
              <a:spcBef>
                <a:spcPts val="0"/>
              </a:spcBef>
              <a:spcAft>
                <a:spcPts val="800"/>
              </a:spcAft>
            </a:pPr>
            <a:r>
              <a:rPr lang="en-US" sz="1600" kern="100" dirty="0">
                <a:latin typeface="+mn-lt"/>
                <a:ea typeface="Calibri" panose="020F0502020204030204" pitchFamily="34" charset="0"/>
                <a:cs typeface="Times New Roman" panose="02020603050405020304" pitchFamily="18" charset="0"/>
              </a:rPr>
              <a:t>They also include behavioral health coverage through Quest. </a:t>
            </a:r>
            <a:endParaRPr lang="en-US" sz="1600" kern="1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endParaRPr lang="en-US" sz="1600" kern="1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024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a:xfrm>
            <a:off x="669145" y="3844052"/>
            <a:ext cx="5717368" cy="4760686"/>
          </a:xfrm>
        </p:spPr>
        <p:txBody>
          <a:bodyPr/>
          <a:lstStyle/>
          <a:p>
            <a:pPr marL="0" marR="0">
              <a:spcBef>
                <a:spcPts val="0"/>
              </a:spcBef>
              <a:spcAft>
                <a:spcPts val="0"/>
              </a:spcAft>
            </a:pPr>
            <a:r>
              <a:rPr lang="en-US" sz="1300" kern="100" dirty="0">
                <a:solidFill>
                  <a:srgbClr val="000000"/>
                </a:solidFill>
                <a:effectLst/>
                <a:latin typeface="+mn-lt"/>
                <a:ea typeface="Calibri" panose="020F0502020204030204" pitchFamily="34" charset="0"/>
                <a:cs typeface="Times New Roman" panose="02020603050405020304" pitchFamily="18" charset="0"/>
              </a:rPr>
              <a:t>Both plans include access to the Tier 1 Network, provided by Eliance Health Solutions. The primary care physicians and specialists in Tier 1 are the most convenient and cost-effective provider options.</a:t>
            </a:r>
            <a:endParaRPr lang="en-US" sz="1300" kern="1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300" kern="100" dirty="0">
                <a:solidFill>
                  <a:srgbClr val="000000"/>
                </a:solidFill>
                <a:effectLst/>
                <a:latin typeface="+mn-lt"/>
                <a:ea typeface="Calibri" panose="020F0502020204030204" pitchFamily="34" charset="0"/>
                <a:cs typeface="Times New Roman" panose="02020603050405020304" pitchFamily="18" charset="0"/>
              </a:rPr>
              <a:t> </a:t>
            </a:r>
            <a:endParaRPr lang="en-US" sz="1300" kern="100" dirty="0">
              <a:effectLst/>
              <a:latin typeface="+mn-lt"/>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300" dirty="0">
                <a:solidFill>
                  <a:srgbClr val="000000"/>
                </a:solidFill>
                <a:effectLst/>
                <a:latin typeface="+mn-lt"/>
                <a:ea typeface="Calibri" panose="020F0502020204030204" pitchFamily="34" charset="0"/>
              </a:rPr>
              <a:t>The Tier 1 Network includes all providers who participate in Penn Medicine Lancaster General Health, the University of Pennsylvania Health System and the Children’s Hospital of Philadelphia as well as independent specialists. They cover most services. If a service is not available through providers participating in the Tier 1 Network, you can access additional providers at the Tier 2 level.</a:t>
            </a:r>
          </a:p>
          <a:p>
            <a:pPr marL="0" marR="0" fontAlgn="base">
              <a:spcBef>
                <a:spcPts val="0"/>
              </a:spcBef>
              <a:spcAft>
                <a:spcPts val="0"/>
              </a:spcAft>
            </a:pPr>
            <a:endParaRPr lang="en-US" sz="1300" dirty="0">
              <a:effectLst/>
              <a:latin typeface="+mn-lt"/>
              <a:ea typeface="Times New Roman" panose="02020603050405020304" pitchFamily="18" charset="0"/>
            </a:endParaRPr>
          </a:p>
          <a:p>
            <a:pPr marL="0" marR="0" fontAlgn="base">
              <a:spcBef>
                <a:spcPts val="0"/>
              </a:spcBef>
              <a:spcAft>
                <a:spcPts val="0"/>
              </a:spcAft>
            </a:pPr>
            <a:r>
              <a:rPr lang="en-US" sz="1300" dirty="0">
                <a:solidFill>
                  <a:srgbClr val="000000"/>
                </a:solidFill>
                <a:effectLst/>
                <a:highlight>
                  <a:srgbClr val="FFFFFF"/>
                </a:highlight>
                <a:latin typeface="+mn-lt"/>
                <a:ea typeface="Calibri" panose="020F0502020204030204" pitchFamily="34" charset="0"/>
              </a:rPr>
              <a:t>Tier 2 is a network of providers located both inside Lancaster County (PHC) and outside (Capital Blue Cross). You also have access to additional providers that include the Tier 2 Quest Behavioral Health network. </a:t>
            </a:r>
            <a:r>
              <a:rPr lang="en-US" sz="1300" dirty="0">
                <a:latin typeface="+mn-lt"/>
              </a:rPr>
              <a:t>In addition, a $5,000 copayment will be applied for non-life-threatening inpatient visits specific Tier 2 hospitals. You can find the full list at lghealthbenefits.com</a:t>
            </a:r>
          </a:p>
          <a:p>
            <a:pPr marL="0" marR="0" fontAlgn="base">
              <a:spcBef>
                <a:spcPts val="0"/>
              </a:spcBef>
              <a:spcAft>
                <a:spcPts val="0"/>
              </a:spcAft>
            </a:pPr>
            <a:endParaRPr lang="en-US" sz="1300" dirty="0">
              <a:solidFill>
                <a:srgbClr val="000000"/>
              </a:solidFill>
              <a:effectLst/>
              <a:highlight>
                <a:srgbClr val="FFFFFF"/>
              </a:highlight>
              <a:latin typeface="+mn-lt"/>
              <a:ea typeface="Calibri" panose="020F0502020204030204" pitchFamily="34" charset="0"/>
            </a:endParaRPr>
          </a:p>
          <a:p>
            <a:pPr marL="0" marR="0" fontAlgn="base">
              <a:spcBef>
                <a:spcPts val="0"/>
              </a:spcBef>
              <a:spcAft>
                <a:spcPts val="0"/>
              </a:spcAft>
            </a:pPr>
            <a:r>
              <a:rPr lang="en-US" sz="1300" dirty="0">
                <a:solidFill>
                  <a:srgbClr val="000000"/>
                </a:solidFill>
                <a:effectLst/>
                <a:highlight>
                  <a:srgbClr val="FFFFFF"/>
                </a:highlight>
                <a:latin typeface="+mn-lt"/>
                <a:ea typeface="Calibri" panose="020F0502020204030204" pitchFamily="34" charset="0"/>
              </a:rPr>
              <a:t>Providers outside the two tiers are consider non-preferred, and you will pay out-of-network rates. </a:t>
            </a:r>
          </a:p>
          <a:p>
            <a:pPr marL="0" marR="0" fontAlgn="base">
              <a:spcBef>
                <a:spcPts val="0"/>
              </a:spcBef>
              <a:spcAft>
                <a:spcPts val="0"/>
              </a:spcAft>
            </a:pPr>
            <a:endParaRPr lang="en-US" sz="1300" dirty="0">
              <a:solidFill>
                <a:srgbClr val="000000"/>
              </a:solidFill>
              <a:effectLst/>
              <a:highlight>
                <a:srgbClr val="FFFFFF"/>
              </a:highlight>
              <a:latin typeface="+mn-lt"/>
              <a:ea typeface="Calibri" panose="020F0502020204030204" pitchFamily="34" charset="0"/>
            </a:endParaRPr>
          </a:p>
          <a:p>
            <a:pPr>
              <a:spcAft>
                <a:spcPts val="0"/>
              </a:spcAft>
            </a:pPr>
            <a:r>
              <a:rPr lang="en-US" sz="1300" dirty="0">
                <a:solidFill>
                  <a:srgbClr val="000000"/>
                </a:solidFill>
                <a:effectLst/>
                <a:latin typeface="+mn-lt"/>
                <a:ea typeface="Calibri" panose="020F0502020204030204" pitchFamily="34" charset="0"/>
              </a:rPr>
              <a:t>To find a provider at LG Health, visit whereforcare.lghealth.org. For a complete search of providers, log in to myhealthtoolkitcapital.com or download the app. For Tier 2 behavioral health providers, go to questbh.com.</a:t>
            </a:r>
            <a:r>
              <a:rPr lang="en-US" sz="1300" dirty="0">
                <a:effectLst/>
                <a:latin typeface="+mn-lt"/>
              </a:rPr>
              <a:t> </a:t>
            </a:r>
            <a:endParaRPr lang="en-US" sz="1300" dirty="0">
              <a:latin typeface="+mn-lt"/>
            </a:endParaRPr>
          </a:p>
        </p:txBody>
      </p:sp>
    </p:spTree>
    <p:extLst>
      <p:ext uri="{BB962C8B-B14F-4D97-AF65-F5344CB8AC3E}">
        <p14:creationId xmlns:p14="http://schemas.microsoft.com/office/powerpoint/2010/main" val="248481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600" kern="100" dirty="0">
                <a:effectLst/>
                <a:latin typeface="+mn-lt"/>
                <a:ea typeface="Calibri" panose="020F0502020204030204" pitchFamily="34" charset="0"/>
                <a:cs typeface="Times New Roman" panose="02020603050405020304" pitchFamily="18" charset="0"/>
              </a:rPr>
              <a:t>Now, let’s look at the </a:t>
            </a:r>
            <a:r>
              <a:rPr lang="en-US" sz="1600" kern="100" dirty="0">
                <a:latin typeface="+mn-lt"/>
                <a:ea typeface="Calibri" panose="020F0502020204030204" pitchFamily="34" charset="0"/>
                <a:cs typeface="Times New Roman" panose="02020603050405020304" pitchFamily="18" charset="0"/>
              </a:rPr>
              <a:t>LG Select Plan. </a:t>
            </a:r>
            <a:r>
              <a:rPr lang="en-US" sz="1600" kern="100" dirty="0">
                <a:effectLst/>
                <a:latin typeface="+mn-lt"/>
                <a:ea typeface="Calibri" panose="020F0502020204030204" pitchFamily="34" charset="0"/>
                <a:cs typeface="Times New Roman" panose="02020603050405020304" pitchFamily="18" charset="0"/>
              </a:rPr>
              <a:t>With this plan, you do contribute a “premium” from each paycheck. In exchange, you only pay a small copayment for most services. And many preventive and non-preventive services are covered at 100% with no deductible, depending on the provider tier you select. </a:t>
            </a:r>
          </a:p>
          <a:p>
            <a:r>
              <a:rPr lang="en-US" sz="1600" dirty="0">
                <a:effectLst/>
                <a:latin typeface="+mn-lt"/>
                <a:ea typeface="Calibri" panose="020F0502020204030204" pitchFamily="34" charset="0"/>
              </a:rPr>
              <a:t>The Select Plan may be right for you if you DO expect to use a lot of health care and want lower out-of-pocket expenses.</a:t>
            </a:r>
            <a:r>
              <a:rPr lang="en-US" sz="1600" dirty="0">
                <a:effectLst/>
                <a:latin typeface="+mn-lt"/>
              </a:rPr>
              <a:t> </a:t>
            </a:r>
            <a:endParaRPr lang="en-US" sz="1600" kern="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56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a:xfrm>
            <a:off x="669145" y="3860150"/>
            <a:ext cx="5717368" cy="4760686"/>
          </a:xfrm>
        </p:spPr>
        <p:txBody>
          <a:bodyPr/>
          <a:lstStyle/>
          <a:p>
            <a:pPr marL="0" marR="0">
              <a:lnSpc>
                <a:spcPct val="115000"/>
              </a:lnSpc>
              <a:spcBef>
                <a:spcPts val="0"/>
              </a:spcBef>
              <a:spcAft>
                <a:spcPts val="800"/>
              </a:spcAft>
            </a:pPr>
            <a:r>
              <a:rPr lang="en-US" sz="1400" dirty="0">
                <a:latin typeface="+mn-lt"/>
              </a:rPr>
              <a:t>Here’s how the LG Select Plan works. The plan pays 100% for in-network preventive care, like your annual wellness visit. </a:t>
            </a:r>
          </a:p>
          <a:p>
            <a:pPr marL="0" marR="0">
              <a:lnSpc>
                <a:spcPct val="115000"/>
              </a:lnSpc>
              <a:spcBef>
                <a:spcPts val="0"/>
              </a:spcBef>
              <a:spcAft>
                <a:spcPts val="800"/>
              </a:spcAft>
            </a:pPr>
            <a:r>
              <a:rPr lang="en-US" sz="1400" dirty="0">
                <a:latin typeface="+mn-lt"/>
              </a:rPr>
              <a:t>When you choose Tier 1 providers from the Eliance Health Solutions network, you pay a small copayment of $15 to $30 for doctor visits, and some services, such as diagnostic imaging and Rx administration, are free. For others, you must first meet the deductible or pay a copayment, and then the plan pays 80% to 90%. If you’re contributing to a Health Care Flexible Spending Account, or FSA, you can use it to help with copayments. </a:t>
            </a:r>
          </a:p>
          <a:p>
            <a:pPr marL="0" marR="0">
              <a:lnSpc>
                <a:spcPct val="115000"/>
              </a:lnSpc>
              <a:spcBef>
                <a:spcPts val="0"/>
              </a:spcBef>
              <a:spcAft>
                <a:spcPts val="800"/>
              </a:spcAft>
            </a:pPr>
            <a:r>
              <a:rPr lang="en-US" sz="1400" dirty="0">
                <a:latin typeface="+mn-lt"/>
              </a:rPr>
              <a:t>Once you meet the out-of-pocket maximum, the plan starts paying 100%. When you stay in the Tier 1 network, the out-of-pocket maximum is just $1,500 for individuals and $3,000 for families.  </a:t>
            </a:r>
          </a:p>
          <a:p>
            <a:pPr marL="0" marR="0">
              <a:lnSpc>
                <a:spcPct val="115000"/>
              </a:lnSpc>
              <a:spcBef>
                <a:spcPts val="0"/>
              </a:spcBef>
              <a:spcAft>
                <a:spcPts val="800"/>
              </a:spcAft>
            </a:pPr>
            <a:r>
              <a:rPr lang="en-US" sz="1400" dirty="0">
                <a:latin typeface="+mn-lt"/>
              </a:rPr>
              <a:t>Copayments, coinsurance and out-of-pocket maximums are higher for Tier 2 providers and out-of-network services. </a:t>
            </a:r>
          </a:p>
        </p:txBody>
      </p:sp>
    </p:spTree>
    <p:extLst>
      <p:ext uri="{BB962C8B-B14F-4D97-AF65-F5344CB8AC3E}">
        <p14:creationId xmlns:p14="http://schemas.microsoft.com/office/powerpoint/2010/main" val="46759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kern="100" dirty="0">
                <a:latin typeface="+mn-lt"/>
                <a:ea typeface="Calibri" panose="020F0502020204030204" pitchFamily="34" charset="0"/>
                <a:cs typeface="Times New Roman" panose="02020603050405020304" pitchFamily="18" charset="0"/>
              </a:rPr>
              <a:t>When you choose the LG Select Plan, y</a:t>
            </a:r>
            <a:r>
              <a:rPr lang="en-US" sz="1600" kern="100" dirty="0">
                <a:effectLst/>
                <a:latin typeface="+mn-lt"/>
                <a:ea typeface="Calibri" panose="020F0502020204030204" pitchFamily="34" charset="0"/>
                <a:cs typeface="Times New Roman" panose="02020603050405020304" pitchFamily="18" charset="0"/>
              </a:rPr>
              <a:t>ou can enroll in a Health Care Flexible Spending Account or FSA. </a:t>
            </a:r>
          </a:p>
          <a:p>
            <a:pPr marL="0" marR="0">
              <a:lnSpc>
                <a:spcPct val="107000"/>
              </a:lnSpc>
              <a:spcBef>
                <a:spcPts val="0"/>
              </a:spcBef>
              <a:spcAft>
                <a:spcPts val="800"/>
              </a:spcAft>
            </a:pPr>
            <a:r>
              <a:rPr lang="en-US" sz="1600" kern="100" dirty="0">
                <a:effectLst/>
                <a:latin typeface="+mn-lt"/>
                <a:ea typeface="Calibri" panose="020F0502020204030204" pitchFamily="34" charset="0"/>
                <a:cs typeface="Times New Roman" panose="02020603050405020304" pitchFamily="18" charset="0"/>
              </a:rPr>
              <a:t>During your new-hire or annual open enrollment period, you choose an amount to save for the year. </a:t>
            </a:r>
            <a:r>
              <a:rPr lang="en-US" sz="1600" kern="100" dirty="0">
                <a:latin typeface="+mn-lt"/>
                <a:ea typeface="Calibri" panose="020F0502020204030204" pitchFamily="34" charset="0"/>
                <a:cs typeface="Times New Roman" panose="02020603050405020304" pitchFamily="18" charset="0"/>
              </a:rPr>
              <a:t>LG Health takes that money out of your pay before taxes. Then, you can submit claims for it when you have a medical copayment, for example, or dental or vision expenses. </a:t>
            </a:r>
          </a:p>
          <a:p>
            <a:pPr marL="0" marR="0">
              <a:lnSpc>
                <a:spcPct val="107000"/>
              </a:lnSpc>
              <a:spcBef>
                <a:spcPts val="0"/>
              </a:spcBef>
              <a:spcAft>
                <a:spcPts val="800"/>
              </a:spcAft>
            </a:pPr>
            <a:r>
              <a:rPr lang="en-US" sz="1600" kern="100" dirty="0">
                <a:latin typeface="+mn-lt"/>
                <a:cs typeface="Times New Roman" panose="02020603050405020304" pitchFamily="18" charset="0"/>
              </a:rPr>
              <a:t>You’ll want to consider your expenses carefully before deciding how much to set aside with each paycheck. That’s because you’ll lose whatever’s left in this account if you don’t use it by September 15th of next year.   </a:t>
            </a:r>
          </a:p>
          <a:p>
            <a:pPr marL="0" marR="0">
              <a:lnSpc>
                <a:spcPct val="107000"/>
              </a:lnSpc>
              <a:spcBef>
                <a:spcPts val="0"/>
              </a:spcBef>
              <a:spcAft>
                <a:spcPts val="800"/>
              </a:spcAft>
            </a:pPr>
            <a:r>
              <a:rPr lang="en-US" sz="1600" kern="100" dirty="0">
                <a:latin typeface="+mn-lt"/>
                <a:cs typeface="Times New Roman" panose="02020603050405020304" pitchFamily="18" charset="0"/>
              </a:rPr>
              <a:t>After enrolling, you’ll get a debit card that you can use to pay your expenses. You also can request reimbursement by check or direct deposit. </a:t>
            </a:r>
          </a:p>
        </p:txBody>
      </p:sp>
    </p:spTree>
    <p:extLst>
      <p:ext uri="{BB962C8B-B14F-4D97-AF65-F5344CB8AC3E}">
        <p14:creationId xmlns:p14="http://schemas.microsoft.com/office/powerpoint/2010/main" val="102769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600" kern="100" dirty="0">
                <a:latin typeface="+mn-lt"/>
                <a:ea typeface="Calibri" panose="020F0502020204030204" pitchFamily="34" charset="0"/>
                <a:cs typeface="Times New Roman" panose="02020603050405020304" pitchFamily="18" charset="0"/>
              </a:rPr>
              <a:t>The </a:t>
            </a:r>
            <a:r>
              <a:rPr lang="en-US" sz="1600" kern="100" dirty="0">
                <a:effectLst/>
                <a:latin typeface="+mn-lt"/>
                <a:ea typeface="Calibri" panose="020F0502020204030204" pitchFamily="34" charset="0"/>
                <a:cs typeface="Times New Roman" panose="02020603050405020304" pitchFamily="18" charset="0"/>
              </a:rPr>
              <a:t>LG Consumer Plan is a high-deductible health plan. You pay nothing out of your paycheck for this option, because you take on a portion of the upfront expenses. </a:t>
            </a:r>
          </a:p>
          <a:p>
            <a:pPr marL="0" marR="0">
              <a:lnSpc>
                <a:spcPct val="115000"/>
              </a:lnSpc>
              <a:spcBef>
                <a:spcPts val="0"/>
              </a:spcBef>
              <a:spcAft>
                <a:spcPts val="800"/>
              </a:spcAft>
            </a:pPr>
            <a:r>
              <a:rPr lang="en-US" sz="1600" kern="100" dirty="0">
                <a:effectLst/>
                <a:latin typeface="+mn-lt"/>
                <a:ea typeface="Calibri" panose="020F0502020204030204" pitchFamily="34" charset="0"/>
                <a:cs typeface="Times New Roman" panose="02020603050405020304" pitchFamily="18" charset="0"/>
              </a:rPr>
              <a:t>With this plan, you pay all non-preventive care and prescription expenses until you reach the deductible. Then LG Health begins sharing the costs.  </a:t>
            </a:r>
          </a:p>
          <a:p>
            <a:r>
              <a:rPr lang="en-US" sz="1600" dirty="0">
                <a:effectLst/>
                <a:latin typeface="+mn-lt"/>
                <a:ea typeface="Calibri" panose="020F0502020204030204" pitchFamily="34" charset="0"/>
              </a:rPr>
              <a:t>The Consumer Plan may be right for you if you’re generally healthy and you can set enough money aside to cover expenses up to the deductible. </a:t>
            </a:r>
            <a:endParaRPr lang="en-US" sz="1600" dirty="0">
              <a:latin typeface="+mn-lt"/>
            </a:endParaRPr>
          </a:p>
        </p:txBody>
      </p:sp>
    </p:spTree>
    <p:extLst>
      <p:ext uri="{BB962C8B-B14F-4D97-AF65-F5344CB8AC3E}">
        <p14:creationId xmlns:p14="http://schemas.microsoft.com/office/powerpoint/2010/main" val="40268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600" dirty="0">
                <a:latin typeface="+mn-lt"/>
              </a:rPr>
              <a:t>Here’s how the LG Consumer Plan works. The plan pays 100% for in-network preventive care, like your annual wellness visit. </a:t>
            </a:r>
          </a:p>
          <a:p>
            <a:pPr marL="0" marR="0">
              <a:lnSpc>
                <a:spcPct val="115000"/>
              </a:lnSpc>
              <a:spcBef>
                <a:spcPts val="0"/>
              </a:spcBef>
              <a:spcAft>
                <a:spcPts val="800"/>
              </a:spcAft>
            </a:pPr>
            <a:r>
              <a:rPr lang="en-US" sz="1600" dirty="0">
                <a:latin typeface="+mn-lt"/>
              </a:rPr>
              <a:t>When you receive non-preventive in-network medical care or prescriptions, you pay the full cost until you reach the deductible. That’s $2,000 for an individual, $3,00 per family member and $4,000 total for a family. </a:t>
            </a:r>
          </a:p>
          <a:p>
            <a:pPr marL="0" marR="0">
              <a:lnSpc>
                <a:spcPct val="115000"/>
              </a:lnSpc>
              <a:spcBef>
                <a:spcPts val="0"/>
              </a:spcBef>
              <a:spcAft>
                <a:spcPts val="800"/>
              </a:spcAft>
            </a:pPr>
            <a:r>
              <a:rPr lang="en-US" sz="1600" dirty="0">
                <a:latin typeface="+mn-lt"/>
              </a:rPr>
              <a:t>After you meet the deductible, you pay either a copayment or coinsurance. For example, you pay $20 for an in-network family physician visit, after the deductible. For an inpatient hospitalization, you pay 10%, again after the deductible. </a:t>
            </a:r>
          </a:p>
          <a:p>
            <a:pPr>
              <a:lnSpc>
                <a:spcPct val="115000"/>
              </a:lnSpc>
              <a:spcAft>
                <a:spcPts val="800"/>
              </a:spcAft>
            </a:pPr>
            <a:r>
              <a:rPr lang="en-US" sz="1600" dirty="0">
                <a:latin typeface="+mn-lt"/>
              </a:rPr>
              <a:t>If you’re making contributions to a Health Care Savings Account, or HSA, you can use it to help with meeting your deductible and making copayments. </a:t>
            </a:r>
          </a:p>
          <a:p>
            <a:pPr marL="0" marR="0">
              <a:lnSpc>
                <a:spcPct val="115000"/>
              </a:lnSpc>
              <a:spcBef>
                <a:spcPts val="0"/>
              </a:spcBef>
              <a:spcAft>
                <a:spcPts val="800"/>
              </a:spcAft>
            </a:pPr>
            <a:r>
              <a:rPr lang="en-US" sz="1600" dirty="0">
                <a:latin typeface="+mn-lt"/>
              </a:rPr>
              <a:t>Once you meet the out-of-pocket maximum, the plan starts paying 100% for in-network charges. The maximum is $4,000 for an individual, $4,000 per </a:t>
            </a:r>
            <a:r>
              <a:rPr lang="en-US" sz="1600">
                <a:latin typeface="+mn-lt"/>
              </a:rPr>
              <a:t>family member </a:t>
            </a:r>
            <a:r>
              <a:rPr lang="en-US" sz="1600" dirty="0">
                <a:latin typeface="+mn-lt"/>
              </a:rPr>
              <a:t>and $8,000 total for a family. </a:t>
            </a:r>
          </a:p>
        </p:txBody>
      </p:sp>
    </p:spTree>
    <p:extLst>
      <p:ext uri="{BB962C8B-B14F-4D97-AF65-F5344CB8AC3E}">
        <p14:creationId xmlns:p14="http://schemas.microsoft.com/office/powerpoint/2010/main" val="880494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a:lnSpc>
                <a:spcPct val="115000"/>
              </a:lnSpc>
              <a:spcAft>
                <a:spcPts val="800"/>
              </a:spcAft>
            </a:pPr>
            <a:r>
              <a:rPr lang="en-US" sz="1600" kern="100" dirty="0">
                <a:effectLst/>
                <a:latin typeface="+mn-lt"/>
                <a:ea typeface="Calibri" panose="020F0502020204030204" pitchFamily="34" charset="0"/>
                <a:cs typeface="Times New Roman" panose="02020603050405020304" pitchFamily="18" charset="0"/>
              </a:rPr>
              <a:t>As just mentioned, when you enroll in the LG Consumer Plan, you </a:t>
            </a:r>
            <a:r>
              <a:rPr lang="en-US" sz="1600" kern="100" dirty="0">
                <a:latin typeface="+mn-lt"/>
                <a:ea typeface="Calibri" panose="020F0502020204030204" pitchFamily="34" charset="0"/>
                <a:cs typeface="Times New Roman" panose="02020603050405020304" pitchFamily="18" charset="0"/>
              </a:rPr>
              <a:t>can also open a Health Savings Account or HSA. </a:t>
            </a:r>
            <a:r>
              <a:rPr lang="en-US" sz="1600" kern="100" dirty="0">
                <a:effectLst/>
                <a:latin typeface="+mn-lt"/>
                <a:ea typeface="Calibri" panose="020F0502020204030204" pitchFamily="34" charset="0"/>
                <a:cs typeface="Times New Roman" panose="02020603050405020304" pitchFamily="18" charset="0"/>
              </a:rPr>
              <a:t>It allows you to save tax-free dollars to pay for medical, vision and dental expenses now and in the future. Some people even earmark </a:t>
            </a:r>
            <a:r>
              <a:rPr lang="en-US" sz="1600" kern="100" dirty="0">
                <a:latin typeface="+mn-lt"/>
                <a:ea typeface="Calibri" panose="020F0502020204030204" pitchFamily="34" charset="0"/>
                <a:cs typeface="Times New Roman" panose="02020603050405020304" pitchFamily="18" charset="0"/>
              </a:rPr>
              <a:t>their HSA for health care expenses in retirement. </a:t>
            </a:r>
          </a:p>
          <a:p>
            <a:pPr>
              <a:lnSpc>
                <a:spcPct val="115000"/>
              </a:lnSpc>
              <a:spcAft>
                <a:spcPts val="800"/>
              </a:spcAft>
            </a:pPr>
            <a:r>
              <a:rPr lang="en-US" sz="1600" kern="100" dirty="0">
                <a:effectLst/>
                <a:latin typeface="+mn-lt"/>
                <a:ea typeface="Calibri" panose="020F0502020204030204" pitchFamily="34" charset="0"/>
                <a:cs typeface="Times New Roman" panose="02020603050405020304" pitchFamily="18" charset="0"/>
              </a:rPr>
              <a:t>You can start, stop or change your contributions at any time during the year. </a:t>
            </a:r>
          </a:p>
          <a:p>
            <a:pPr>
              <a:lnSpc>
                <a:spcPct val="115000"/>
              </a:lnSpc>
              <a:spcAft>
                <a:spcPts val="800"/>
              </a:spcAft>
            </a:pPr>
            <a:r>
              <a:rPr lang="en-US" sz="1600" kern="100" dirty="0">
                <a:effectLst/>
                <a:latin typeface="+mn-lt"/>
                <a:ea typeface="Calibri" panose="020F0502020204030204" pitchFamily="34" charset="0"/>
                <a:cs typeface="Times New Roman" panose="02020603050405020304" pitchFamily="18" charset="0"/>
              </a:rPr>
              <a:t>An HSA has triple tax advantages. You don’t pay taxes when you put the money in, take it out for eligible health expenses, or earn interest. You can build it over time and take it with you when you leave LG Health.</a:t>
            </a:r>
          </a:p>
          <a:p>
            <a:pPr>
              <a:lnSpc>
                <a:spcPct val="115000"/>
              </a:lnSpc>
              <a:spcAft>
                <a:spcPts val="800"/>
              </a:spcAft>
            </a:pPr>
            <a:r>
              <a:rPr lang="en-US" sz="1600" kern="100" dirty="0">
                <a:latin typeface="+mn-lt"/>
                <a:cs typeface="Times New Roman" panose="02020603050405020304" pitchFamily="18" charset="0"/>
              </a:rPr>
              <a:t>After enrolling, you’ll get a debit card that you can use to pay your expenses. </a:t>
            </a:r>
          </a:p>
          <a:p>
            <a:pPr>
              <a:lnSpc>
                <a:spcPct val="115000"/>
              </a:lnSpc>
              <a:spcAft>
                <a:spcPts val="800"/>
              </a:spcAft>
            </a:pPr>
            <a:endParaRPr lang="en-US" sz="1600" kern="1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endParaRPr lang="en-US" dirty="0">
              <a:latin typeface="+mn-lt"/>
            </a:endParaRPr>
          </a:p>
        </p:txBody>
      </p:sp>
    </p:spTree>
    <p:extLst>
      <p:ext uri="{BB962C8B-B14F-4D97-AF65-F5344CB8AC3E}">
        <p14:creationId xmlns:p14="http://schemas.microsoft.com/office/powerpoint/2010/main" val="2956508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pic>
        <p:nvPicPr>
          <p:cNvPr id="2" name="Picture 1" descr="A close-up of a logo&#10;&#10;Description automatically generated">
            <a:extLst>
              <a:ext uri="{FF2B5EF4-FFF2-40B4-BE49-F238E27FC236}">
                <a16:creationId xmlns:a16="http://schemas.microsoft.com/office/drawing/2014/main" id="{C2E2A958-6DF0-8DE0-849D-D99010DBE13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6193" b="36024"/>
          <a:stretch/>
        </p:blipFill>
        <p:spPr>
          <a:xfrm>
            <a:off x="472310" y="500029"/>
            <a:ext cx="3448972" cy="532358"/>
          </a:xfrm>
          <a:prstGeom prst="rect">
            <a:avLst/>
          </a:prstGeom>
        </p:spPr>
      </p:pic>
    </p:spTree>
    <p:extLst>
      <p:ext uri="{BB962C8B-B14F-4D97-AF65-F5344CB8AC3E}">
        <p14:creationId xmlns:p14="http://schemas.microsoft.com/office/powerpoint/2010/main" val="382602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01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67667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413715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159463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3266975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7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pic>
        <p:nvPicPr>
          <p:cNvPr id="9" name="Picture 8">
            <a:extLst>
              <a:ext uri="{FF2B5EF4-FFF2-40B4-BE49-F238E27FC236}">
                <a16:creationId xmlns:a16="http://schemas.microsoft.com/office/drawing/2014/main" id="{4FB8CB7B-8152-0648-B114-B5B4E499E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985" y="2825040"/>
            <a:ext cx="3227873" cy="691085"/>
          </a:xfrm>
          <a:prstGeom prst="rect">
            <a:avLst/>
          </a:prstGeom>
        </p:spPr>
      </p:pic>
    </p:spTree>
    <p:extLst>
      <p:ext uri="{BB962C8B-B14F-4D97-AF65-F5344CB8AC3E}">
        <p14:creationId xmlns:p14="http://schemas.microsoft.com/office/powerpoint/2010/main" val="2984386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85679"/>
          <a:stretch/>
        </p:blipFill>
        <p:spPr>
          <a:xfrm>
            <a:off x="605367" y="528365"/>
            <a:ext cx="3154870" cy="548456"/>
          </a:xfrm>
          <a:prstGeom prst="rect">
            <a:avLst/>
          </a:prstGeom>
        </p:spPr>
      </p:pic>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449238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783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16760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488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4015649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2333042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4144027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879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85679"/>
          <a:stretch/>
        </p:blipFill>
        <p:spPr>
          <a:xfrm>
            <a:off x="4306868" y="3084953"/>
            <a:ext cx="3154870" cy="548456"/>
          </a:xfrm>
          <a:prstGeom prst="rect">
            <a:avLst/>
          </a:prstGeom>
        </p:spPr>
      </p:pic>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439683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4259214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dirty="0">
              <a:ln>
                <a:noFill/>
              </a:ln>
              <a:solidFill>
                <a:srgbClr val="002243"/>
              </a:solidFill>
              <a:effectLst/>
              <a:uLnTx/>
              <a:uFillTx/>
              <a:latin typeface="Arial" panose="020B0604020202020204" pitchFamily="34" charset="0"/>
              <a:ea typeface="+mn-ea"/>
              <a:cs typeface="+mn-cs"/>
            </a:endParaRPr>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2243"/>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4016352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936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2243"/>
              </a:solidFill>
              <a:effectLst/>
              <a:uLnTx/>
              <a:uFillTx/>
              <a:latin typeface="Arial" panose="020B0604020202020204" pitchFamily="34" charset="0"/>
              <a:ea typeface="+mn-ea"/>
              <a:cs typeface="+mn-cs"/>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dirty="0">
              <a:ln>
                <a:noFill/>
              </a:ln>
              <a:solidFill>
                <a:srgbClr val="002243"/>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2243"/>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697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7149060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5" descr="A blue background with a few lines&#10;&#10;Description automatically generated">
            <a:extLst>
              <a:ext uri="{FF2B5EF4-FFF2-40B4-BE49-F238E27FC236}">
                <a16:creationId xmlns:a16="http://schemas.microsoft.com/office/drawing/2014/main" id="{7642D912-999D-96F9-5E7E-4FF4E179CEF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49931" y="0"/>
            <a:ext cx="7842070" cy="6858000"/>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4" y="6071937"/>
            <a:ext cx="672419" cy="18876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pic>
        <p:nvPicPr>
          <p:cNvPr id="3" name="Picture 2">
            <a:extLst>
              <a:ext uri="{FF2B5EF4-FFF2-40B4-BE49-F238E27FC236}">
                <a16:creationId xmlns:a16="http://schemas.microsoft.com/office/drawing/2014/main" id="{2EC26526-11C4-C47F-FEA3-1D4963F6C0F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352822"/>
            <a:ext cx="4305300" cy="5049589"/>
          </a:xfrm>
          <a:prstGeom prst="rect">
            <a:avLst/>
          </a:prstGeom>
        </p:spPr>
      </p:pic>
      <p:sp>
        <p:nvSpPr>
          <p:cNvPr id="5" name="TextBox 4">
            <a:extLst>
              <a:ext uri="{FF2B5EF4-FFF2-40B4-BE49-F238E27FC236}">
                <a16:creationId xmlns:a16="http://schemas.microsoft.com/office/drawing/2014/main" id="{0386A70C-4C07-4B5C-C497-8B3A9C53654C}"/>
              </a:ext>
            </a:extLst>
          </p:cNvPr>
          <p:cNvSpPr txBox="1"/>
          <p:nvPr userDrawn="1"/>
        </p:nvSpPr>
        <p:spPr bwMode="auto">
          <a:xfrm>
            <a:off x="605367" y="6426182"/>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a:solidFill>
                  <a:srgbClr val="0A2972"/>
                </a:solidFill>
              </a:rPr>
              <a:t>lghealthbenefits.com</a:t>
            </a:r>
          </a:p>
        </p:txBody>
      </p:sp>
    </p:spTree>
    <p:extLst>
      <p:ext uri="{BB962C8B-B14F-4D97-AF65-F5344CB8AC3E}">
        <p14:creationId xmlns:p14="http://schemas.microsoft.com/office/powerpoint/2010/main" val="16014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2841385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2092505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706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dirty="0">
              <a:ln>
                <a:noFill/>
              </a:ln>
              <a:solidFill>
                <a:srgbClr val="002243"/>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2243"/>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4FB8CB7B-8152-0648-B114-B5B4E499E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985" y="2825040"/>
            <a:ext cx="3227873" cy="691085"/>
          </a:xfrm>
          <a:prstGeom prst="rect">
            <a:avLst/>
          </a:prstGeom>
        </p:spPr>
      </p:pic>
    </p:spTree>
    <p:extLst>
      <p:ext uri="{BB962C8B-B14F-4D97-AF65-F5344CB8AC3E}">
        <p14:creationId xmlns:p14="http://schemas.microsoft.com/office/powerpoint/2010/main" val="1006016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grpSp>
        <p:nvGrpSpPr>
          <p:cNvPr id="5" name="Group 98"/>
          <p:cNvGrpSpPr>
            <a:grpSpLocks/>
          </p:cNvGrpSpPr>
          <p:nvPr userDrawn="1"/>
        </p:nvGrpSpPr>
        <p:grpSpPr bwMode="auto">
          <a:xfrm>
            <a:off x="0" y="0"/>
            <a:ext cx="11785600" cy="6858000"/>
            <a:chOff x="0" y="0"/>
            <a:chExt cx="5568" cy="4320"/>
          </a:xfrm>
        </p:grpSpPr>
        <p:pic>
          <p:nvPicPr>
            <p:cNvPr id="6" name="Picture 85" descr="Penn_Medicine_color_xtra_s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92" y="3858"/>
              <a:ext cx="177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92"/>
            <p:cNvSpPr>
              <a:spLocks noChangeShapeType="1"/>
            </p:cNvSpPr>
            <p:nvPr userDrawn="1"/>
          </p:nvSpPr>
          <p:spPr bwMode="auto">
            <a:xfrm>
              <a:off x="463" y="1553"/>
              <a:ext cx="4901" cy="0"/>
            </a:xfrm>
            <a:prstGeom prst="line">
              <a:avLst/>
            </a:prstGeom>
            <a:noFill/>
            <a:ln w="25400">
              <a:solidFill>
                <a:srgbClr val="003264"/>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dirty="0"/>
            </a:p>
          </p:txBody>
        </p:sp>
        <p:pic>
          <p:nvPicPr>
            <p:cNvPr id="8" name="Picture 97" descr="blue-gradien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36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0" name="Rectangle 2"/>
          <p:cNvSpPr>
            <a:spLocks noGrp="1" noChangeArrowheads="1"/>
          </p:cNvSpPr>
          <p:nvPr>
            <p:ph type="subTitle" sz="quarter" idx="1"/>
          </p:nvPr>
        </p:nvSpPr>
        <p:spPr>
          <a:xfrm>
            <a:off x="980018" y="2508250"/>
            <a:ext cx="10068983" cy="547688"/>
          </a:xfrm>
        </p:spPr>
        <p:txBody>
          <a:bodyPr/>
          <a:lstStyle>
            <a:lvl1pPr marL="228600" indent="0">
              <a:buFont typeface="Wingdings" panose="05000000000000000000" pitchFamily="2" charset="2"/>
              <a:buNone/>
              <a:defRPr sz="2300">
                <a:solidFill>
                  <a:schemeClr val="tx1"/>
                </a:solidFill>
              </a:defRPr>
            </a:lvl1pPr>
          </a:lstStyle>
          <a:p>
            <a:pPr lvl="0"/>
            <a:r>
              <a:rPr lang="en-US" altLang="en-US" noProof="0"/>
              <a:t>Click to edit Master subtitle style</a:t>
            </a:r>
          </a:p>
        </p:txBody>
      </p:sp>
      <p:sp>
        <p:nvSpPr>
          <p:cNvPr id="2051" name="Rectangle 3"/>
          <p:cNvSpPr>
            <a:spLocks noGrp="1" noChangeArrowheads="1"/>
          </p:cNvSpPr>
          <p:nvPr>
            <p:ph type="ctrTitle" sz="quarter"/>
          </p:nvPr>
        </p:nvSpPr>
        <p:spPr>
          <a:xfrm>
            <a:off x="980018" y="1890714"/>
            <a:ext cx="10068983" cy="542925"/>
          </a:xfrm>
        </p:spPr>
        <p:txBody>
          <a:bodyPr anchor="ctr"/>
          <a:lstStyle>
            <a:lvl1pPr>
              <a:defRPr/>
            </a:lvl1pPr>
          </a:lstStyle>
          <a:p>
            <a:pPr lvl="0"/>
            <a:r>
              <a:rPr lang="en-US" altLang="en-US" noProof="0"/>
              <a:t>Click to edit Master title style</a:t>
            </a:r>
          </a:p>
        </p:txBody>
      </p:sp>
    </p:spTree>
    <p:extLst>
      <p:ext uri="{BB962C8B-B14F-4D97-AF65-F5344CB8AC3E}">
        <p14:creationId xmlns:p14="http://schemas.microsoft.com/office/powerpoint/2010/main" val="1316976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82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56653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587217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7" y="82550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5551" y="825501"/>
            <a:ext cx="511598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83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938540"/>
            <a:ext cx="5158316"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938540"/>
            <a:ext cx="5183717"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017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618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1982546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560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2310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4434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74099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6896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4434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79786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460380" y="825501"/>
            <a:ext cx="7961154" cy="17430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962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67" y="90489"/>
            <a:ext cx="2838451" cy="2478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64247" y="90489"/>
            <a:ext cx="2359620" cy="24780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88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238672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375343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4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pic>
        <p:nvPicPr>
          <p:cNvPr id="2" name="Picture 1" descr="A close-up of a logo&#10;&#10;Description automatically generated">
            <a:extLst>
              <a:ext uri="{FF2B5EF4-FFF2-40B4-BE49-F238E27FC236}">
                <a16:creationId xmlns:a16="http://schemas.microsoft.com/office/drawing/2014/main" id="{3C116B6A-7CD7-4DF6-D1DF-0689ED1481C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6193" b="36024"/>
          <a:stretch/>
        </p:blipFill>
        <p:spPr>
          <a:xfrm>
            <a:off x="4008144" y="2792361"/>
            <a:ext cx="4174965" cy="644417"/>
          </a:xfrm>
          <a:prstGeom prst="rect">
            <a:avLst/>
          </a:prstGeom>
        </p:spPr>
      </p:pic>
    </p:spTree>
    <p:extLst>
      <p:ext uri="{BB962C8B-B14F-4D97-AF65-F5344CB8AC3E}">
        <p14:creationId xmlns:p14="http://schemas.microsoft.com/office/powerpoint/2010/main" val="30730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257159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5.e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6.emf"/><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5.e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15397" y="6522624"/>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dirty="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pic>
        <p:nvPicPr>
          <p:cNvPr id="4" name="Picture 3" descr="A close-up of a logo&#10;&#10;Description automatically generated">
            <a:extLst>
              <a:ext uri="{FF2B5EF4-FFF2-40B4-BE49-F238E27FC236}">
                <a16:creationId xmlns:a16="http://schemas.microsoft.com/office/drawing/2014/main" id="{8418CD17-090E-7F1D-97CE-15E0E7DBDBAA}"/>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t="36193" b="36024"/>
          <a:stretch/>
        </p:blipFill>
        <p:spPr>
          <a:xfrm>
            <a:off x="9282013" y="6360055"/>
            <a:ext cx="2145742" cy="331201"/>
          </a:xfrm>
          <a:prstGeom prst="rect">
            <a:avLst/>
          </a:prstGeom>
        </p:spPr>
      </p:pic>
      <p:sp>
        <p:nvSpPr>
          <p:cNvPr id="3" name="TextBox 2">
            <a:extLst>
              <a:ext uri="{FF2B5EF4-FFF2-40B4-BE49-F238E27FC236}">
                <a16:creationId xmlns:a16="http://schemas.microsoft.com/office/drawing/2014/main" id="{E5D3C9AA-AB4D-E6D4-1814-F4B02BA4A3F8}"/>
              </a:ext>
            </a:extLst>
          </p:cNvPr>
          <p:cNvSpPr txBox="1"/>
          <p:nvPr userDrawn="1"/>
        </p:nvSpPr>
        <p:spPr bwMode="auto">
          <a:xfrm>
            <a:off x="605367" y="6426182"/>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a:solidFill>
                  <a:srgbClr val="0A2972"/>
                </a:solidFill>
              </a:rPr>
              <a:t>lghealthbenefits.com</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73" r:id="rId3"/>
    <p:sldLayoutId id="2147483663" r:id="rId4"/>
    <p:sldLayoutId id="2147483664" r:id="rId5"/>
    <p:sldLayoutId id="2147483665" r:id="rId6"/>
    <p:sldLayoutId id="2147483666" r:id="rId7"/>
    <p:sldLayoutId id="2147483672"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l" defTabSz="969963" rtl="0" eaLnBrk="1" fontAlgn="base" hangingPunct="1">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1" fontAlgn="base" hangingPunct="1">
        <a:spcBef>
          <a:spcPct val="0"/>
        </a:spcBef>
        <a:spcAft>
          <a:spcPct val="0"/>
        </a:spcAft>
        <a:defRPr sz="3200" b="1">
          <a:solidFill>
            <a:srgbClr val="AA2B3E"/>
          </a:solidFill>
          <a:latin typeface="Arial" panose="020B0604020202020204" pitchFamily="34" charset="0"/>
        </a:defRPr>
      </a:lvl2pPr>
      <a:lvl3pPr algn="l" defTabSz="969963" rtl="0" eaLnBrk="1" fontAlgn="base" hangingPunct="1">
        <a:spcBef>
          <a:spcPct val="0"/>
        </a:spcBef>
        <a:spcAft>
          <a:spcPct val="0"/>
        </a:spcAft>
        <a:defRPr sz="3200" b="1">
          <a:solidFill>
            <a:srgbClr val="AA2B3E"/>
          </a:solidFill>
          <a:latin typeface="Arial" panose="020B0604020202020204" pitchFamily="34" charset="0"/>
        </a:defRPr>
      </a:lvl3pPr>
      <a:lvl4pPr algn="l" defTabSz="969963" rtl="0" eaLnBrk="1" fontAlgn="base" hangingPunct="1">
        <a:spcBef>
          <a:spcPct val="0"/>
        </a:spcBef>
        <a:spcAft>
          <a:spcPct val="0"/>
        </a:spcAft>
        <a:defRPr sz="3200" b="1">
          <a:solidFill>
            <a:srgbClr val="AA2B3E"/>
          </a:solidFill>
          <a:latin typeface="Arial" panose="020B0604020202020204" pitchFamily="34" charset="0"/>
        </a:defRPr>
      </a:lvl4pPr>
      <a:lvl5pPr algn="l" defTabSz="969963" rtl="0" eaLnBrk="1" fontAlgn="base" hangingPunct="1">
        <a:spcBef>
          <a:spcPct val="0"/>
        </a:spcBef>
        <a:spcAft>
          <a:spcPct val="0"/>
        </a:spcAft>
        <a:defRPr sz="3200" b="1">
          <a:solidFill>
            <a:srgbClr val="AA2B3E"/>
          </a:solidFill>
          <a:latin typeface="Arial" panose="020B0604020202020204" pitchFamily="34" charset="0"/>
        </a:defRPr>
      </a:lvl5pPr>
      <a:lvl6pPr marL="457200" algn="l" defTabSz="969963" rtl="0" eaLnBrk="1" fontAlgn="base" hangingPunct="1">
        <a:spcBef>
          <a:spcPct val="0"/>
        </a:spcBef>
        <a:spcAft>
          <a:spcPct val="0"/>
        </a:spcAft>
        <a:defRPr sz="3200" b="1">
          <a:solidFill>
            <a:srgbClr val="AA2B3E"/>
          </a:solidFill>
          <a:latin typeface="Arial" panose="020B0604020202020204" pitchFamily="34" charset="0"/>
        </a:defRPr>
      </a:lvl6pPr>
      <a:lvl7pPr marL="914400" algn="l" defTabSz="969963" rtl="0" eaLnBrk="1" fontAlgn="base" hangingPunct="1">
        <a:spcBef>
          <a:spcPct val="0"/>
        </a:spcBef>
        <a:spcAft>
          <a:spcPct val="0"/>
        </a:spcAft>
        <a:defRPr sz="3200" b="1">
          <a:solidFill>
            <a:srgbClr val="AA2B3E"/>
          </a:solidFill>
          <a:latin typeface="Arial" panose="020B0604020202020204" pitchFamily="34" charset="0"/>
        </a:defRPr>
      </a:lvl7pPr>
      <a:lvl8pPr marL="1371600" algn="l" defTabSz="969963" rtl="0" eaLnBrk="1" fontAlgn="base" hangingPunct="1">
        <a:spcBef>
          <a:spcPct val="0"/>
        </a:spcBef>
        <a:spcAft>
          <a:spcPct val="0"/>
        </a:spcAft>
        <a:defRPr sz="3200" b="1">
          <a:solidFill>
            <a:srgbClr val="AA2B3E"/>
          </a:solidFill>
          <a:latin typeface="Arial" panose="020B0604020202020204" pitchFamily="34" charset="0"/>
        </a:defRPr>
      </a:lvl8pPr>
      <a:lvl9pPr marL="1828800" algn="l" defTabSz="969963" rtl="0" eaLnBrk="1" fontAlgn="base" hangingPunct="1">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dirty="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DEAAE5F3-1F7D-3C43-9CE2-5698DF6256B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709391" y="6355717"/>
            <a:ext cx="1877242" cy="401916"/>
          </a:xfrm>
          <a:prstGeom prst="rect">
            <a:avLst/>
          </a:prstGeom>
        </p:spPr>
      </p:pic>
    </p:spTree>
    <p:extLst>
      <p:ext uri="{BB962C8B-B14F-4D97-AF65-F5344CB8AC3E}">
        <p14:creationId xmlns:p14="http://schemas.microsoft.com/office/powerpoint/2010/main" val="22979619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xStyles>
    <p:title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dirty="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pic>
        <p:nvPicPr>
          <p:cNvPr id="15" name="Picture 14">
            <a:extLst>
              <a:ext uri="{FF2B5EF4-FFF2-40B4-BE49-F238E27FC236}">
                <a16:creationId xmlns:a16="http://schemas.microsoft.com/office/drawing/2014/main" id="{2E2E0A31-819C-9143-859F-CC5CDD40C926}"/>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b="85679"/>
          <a:stretch/>
        </p:blipFill>
        <p:spPr>
          <a:xfrm>
            <a:off x="9709391" y="6412091"/>
            <a:ext cx="1902387" cy="330719"/>
          </a:xfrm>
          <a:prstGeom prst="rect">
            <a:avLst/>
          </a:prstGeom>
        </p:spPr>
      </p:pic>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28630904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969963" rtl="0" eaLnBrk="1" fontAlgn="base" hangingPunct="1">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1" fontAlgn="base" hangingPunct="1">
        <a:spcBef>
          <a:spcPct val="0"/>
        </a:spcBef>
        <a:spcAft>
          <a:spcPct val="0"/>
        </a:spcAft>
        <a:defRPr sz="3200" b="1">
          <a:solidFill>
            <a:srgbClr val="AA2B3E"/>
          </a:solidFill>
          <a:latin typeface="Arial" panose="020B0604020202020204" pitchFamily="34" charset="0"/>
        </a:defRPr>
      </a:lvl2pPr>
      <a:lvl3pPr algn="l" defTabSz="969963" rtl="0" eaLnBrk="1" fontAlgn="base" hangingPunct="1">
        <a:spcBef>
          <a:spcPct val="0"/>
        </a:spcBef>
        <a:spcAft>
          <a:spcPct val="0"/>
        </a:spcAft>
        <a:defRPr sz="3200" b="1">
          <a:solidFill>
            <a:srgbClr val="AA2B3E"/>
          </a:solidFill>
          <a:latin typeface="Arial" panose="020B0604020202020204" pitchFamily="34" charset="0"/>
        </a:defRPr>
      </a:lvl3pPr>
      <a:lvl4pPr algn="l" defTabSz="969963" rtl="0" eaLnBrk="1" fontAlgn="base" hangingPunct="1">
        <a:spcBef>
          <a:spcPct val="0"/>
        </a:spcBef>
        <a:spcAft>
          <a:spcPct val="0"/>
        </a:spcAft>
        <a:defRPr sz="3200" b="1">
          <a:solidFill>
            <a:srgbClr val="AA2B3E"/>
          </a:solidFill>
          <a:latin typeface="Arial" panose="020B0604020202020204" pitchFamily="34" charset="0"/>
        </a:defRPr>
      </a:lvl4pPr>
      <a:lvl5pPr algn="l" defTabSz="969963" rtl="0" eaLnBrk="1" fontAlgn="base" hangingPunct="1">
        <a:spcBef>
          <a:spcPct val="0"/>
        </a:spcBef>
        <a:spcAft>
          <a:spcPct val="0"/>
        </a:spcAft>
        <a:defRPr sz="3200" b="1">
          <a:solidFill>
            <a:srgbClr val="AA2B3E"/>
          </a:solidFill>
          <a:latin typeface="Arial" panose="020B0604020202020204" pitchFamily="34" charset="0"/>
        </a:defRPr>
      </a:lvl5pPr>
      <a:lvl6pPr marL="457200" algn="l" defTabSz="969963" rtl="0" eaLnBrk="1" fontAlgn="base" hangingPunct="1">
        <a:spcBef>
          <a:spcPct val="0"/>
        </a:spcBef>
        <a:spcAft>
          <a:spcPct val="0"/>
        </a:spcAft>
        <a:defRPr sz="3200" b="1">
          <a:solidFill>
            <a:srgbClr val="AA2B3E"/>
          </a:solidFill>
          <a:latin typeface="Arial" panose="020B0604020202020204" pitchFamily="34" charset="0"/>
        </a:defRPr>
      </a:lvl6pPr>
      <a:lvl7pPr marL="914400" algn="l" defTabSz="969963" rtl="0" eaLnBrk="1" fontAlgn="base" hangingPunct="1">
        <a:spcBef>
          <a:spcPct val="0"/>
        </a:spcBef>
        <a:spcAft>
          <a:spcPct val="0"/>
        </a:spcAft>
        <a:defRPr sz="3200" b="1">
          <a:solidFill>
            <a:srgbClr val="AA2B3E"/>
          </a:solidFill>
          <a:latin typeface="Arial" panose="020B0604020202020204" pitchFamily="34" charset="0"/>
        </a:defRPr>
      </a:lvl7pPr>
      <a:lvl8pPr marL="1371600" algn="l" defTabSz="969963" rtl="0" eaLnBrk="1" fontAlgn="base" hangingPunct="1">
        <a:spcBef>
          <a:spcPct val="0"/>
        </a:spcBef>
        <a:spcAft>
          <a:spcPct val="0"/>
        </a:spcAft>
        <a:defRPr sz="3200" b="1">
          <a:solidFill>
            <a:srgbClr val="AA2B3E"/>
          </a:solidFill>
          <a:latin typeface="Arial" panose="020B0604020202020204" pitchFamily="34" charset="0"/>
        </a:defRPr>
      </a:lvl8pPr>
      <a:lvl9pPr marL="1828800" algn="l" defTabSz="969963" rtl="0" eaLnBrk="1" fontAlgn="base" hangingPunct="1">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marL="0" marR="0" lvl="0" indent="0" algn="r" defTabSz="901700" rtl="0" eaLnBrk="0" fontAlgn="base" latinLnBrk="0" hangingPunct="0">
              <a:lnSpc>
                <a:spcPct val="100000"/>
              </a:lnSpc>
              <a:spcBef>
                <a:spcPct val="0"/>
              </a:spcBef>
              <a:spcAft>
                <a:spcPct val="0"/>
              </a:spcAft>
              <a:buClrTx/>
              <a:buSzTx/>
              <a:buFontTx/>
              <a:buNone/>
              <a:tabLst/>
              <a:defRPr/>
            </a:pPr>
            <a:fld id="{5B4467E9-E984-A945-AC32-61228A8C1F5F}" type="slidenum">
              <a:rPr kumimoji="0" lang="en-US" altLang="en-US" sz="1200" b="0" i="0" u="none" strike="noStrike" kern="1200" cap="none" spc="0" normalizeH="0" baseline="0" noProof="0" smtClean="0">
                <a:ln>
                  <a:noFill/>
                </a:ln>
                <a:solidFill>
                  <a:srgbClr val="FFFFFF">
                    <a:lumMod val="65000"/>
                  </a:srgbClr>
                </a:solidFill>
                <a:effectLst/>
                <a:uLnTx/>
                <a:uFillTx/>
                <a:latin typeface="Arial" panose="020B0604020202020204" pitchFamily="34" charset="0"/>
                <a:ea typeface="+mn-ea"/>
                <a:cs typeface="Arial" panose="020B0604020202020204" pitchFamily="34" charset="0"/>
              </a:rPr>
              <a:pPr marL="0" marR="0" lvl="0" indent="0" algn="r" defTabSz="9017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dirty="0">
              <a:ln>
                <a:noFill/>
              </a:ln>
              <a:solidFill>
                <a:srgbClr val="002243"/>
              </a:solidFill>
              <a:effectLst/>
              <a:uLnTx/>
              <a:uFillTx/>
              <a:latin typeface="Arial" panose="020B0604020202020204" pitchFamily="34" charset="0"/>
              <a:ea typeface="+mn-ea"/>
              <a:cs typeface="+mn-cs"/>
            </a:endParaRPr>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2243"/>
              </a:solidFill>
              <a:effectLst/>
              <a:uLnTx/>
              <a:uFillTx/>
              <a:latin typeface="Arial" panose="020B0604020202020204" pitchFamily="34" charset="0"/>
              <a:ea typeface="+mn-ea"/>
              <a:cs typeface="+mn-cs"/>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DEAAE5F3-1F7D-3C43-9CE2-5698DF6256B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709391" y="6355717"/>
            <a:ext cx="1877242" cy="401916"/>
          </a:xfrm>
          <a:prstGeom prst="rect">
            <a:avLst/>
          </a:prstGeom>
        </p:spPr>
      </p:pic>
      <p:sp>
        <p:nvSpPr>
          <p:cNvPr id="3" name="TextBox 2">
            <a:extLst>
              <a:ext uri="{FF2B5EF4-FFF2-40B4-BE49-F238E27FC236}">
                <a16:creationId xmlns:a16="http://schemas.microsoft.com/office/drawing/2014/main" id="{57C485C0-F3F6-22A6-0D90-CE83B2BCA50E}"/>
              </a:ext>
            </a:extLst>
          </p:cNvPr>
          <p:cNvSpPr txBox="1"/>
          <p:nvPr userDrawn="1"/>
        </p:nvSpPr>
        <p:spPr bwMode="auto">
          <a:xfrm>
            <a:off x="641729" y="6387285"/>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a:solidFill>
                  <a:srgbClr val="0A2972"/>
                </a:solidFill>
              </a:rPr>
              <a:t>lghealthbenefits.com</a:t>
            </a:r>
          </a:p>
        </p:txBody>
      </p:sp>
    </p:spTree>
    <p:extLst>
      <p:ext uri="{BB962C8B-B14F-4D97-AF65-F5344CB8AC3E}">
        <p14:creationId xmlns:p14="http://schemas.microsoft.com/office/powerpoint/2010/main" val="32380181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86367" y="825501"/>
            <a:ext cx="1043516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a:t>Level 1</a:t>
            </a:r>
          </a:p>
          <a:p>
            <a:pPr lvl="1"/>
            <a:r>
              <a:rPr lang="en-US" altLang="en-US"/>
              <a:t>Level two</a:t>
            </a:r>
          </a:p>
          <a:p>
            <a:pPr lvl="2"/>
            <a:r>
              <a:rPr lang="en-US" altLang="en-US"/>
              <a:t>Level three</a:t>
            </a:r>
          </a:p>
          <a:p>
            <a:pPr lvl="3"/>
            <a:r>
              <a:rPr lang="en-US" altLang="en-US"/>
              <a:t>Level four</a:t>
            </a:r>
          </a:p>
          <a:p>
            <a:pPr lvl="4"/>
            <a:r>
              <a:rPr lang="en-US" altLang="en-US"/>
              <a:t>Level five</a:t>
            </a:r>
          </a:p>
        </p:txBody>
      </p:sp>
      <p:sp>
        <p:nvSpPr>
          <p:cNvPr id="1028" name="Rectangle 4"/>
          <p:cNvSpPr>
            <a:spLocks noChangeArrowheads="1"/>
          </p:cNvSpPr>
          <p:nvPr/>
        </p:nvSpPr>
        <p:spPr bwMode="auto">
          <a:xfrm>
            <a:off x="11908031" y="6588712"/>
            <a:ext cx="14427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F329FBCF-14B5-4E26-B112-76F95EE0806D}" type="slidenum">
              <a:rPr lang="en-US" altLang="en-US" sz="1100" b="1" smtClean="0">
                <a:solidFill>
                  <a:srgbClr val="14397F"/>
                </a:solidFill>
                <a:latin typeface="Franklin Gothic Book" panose="020B0503020102020204" pitchFamily="34" charset="0"/>
              </a:rPr>
              <a:pPr algn="r">
                <a:defRPr/>
              </a:pPr>
              <a:t>‹#›</a:t>
            </a:fld>
            <a:endParaRPr lang="en-US" altLang="en-US" sz="1100" b="1" dirty="0">
              <a:solidFill>
                <a:srgbClr val="14397F"/>
              </a:solidFill>
              <a:latin typeface="Franklin Gothic Book" panose="020B0503020102020204" pitchFamily="34" charset="0"/>
            </a:endParaRPr>
          </a:p>
        </p:txBody>
      </p:sp>
      <p:sp>
        <p:nvSpPr>
          <p:cNvPr id="2" name="Rectangle 6"/>
          <p:cNvSpPr>
            <a:spLocks noGrp="1" noChangeArrowheads="1"/>
          </p:cNvSpPr>
          <p:nvPr>
            <p:ph type="title"/>
          </p:nvPr>
        </p:nvSpPr>
        <p:spPr bwMode="auto">
          <a:xfrm>
            <a:off x="605367" y="90488"/>
            <a:ext cx="11360151"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2" name="Rectangle 8"/>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grpSp>
        <p:nvGrpSpPr>
          <p:cNvPr id="1030" name="Group 29"/>
          <p:cNvGrpSpPr>
            <a:grpSpLocks/>
          </p:cNvGrpSpPr>
          <p:nvPr userDrawn="1"/>
        </p:nvGrpSpPr>
        <p:grpSpPr bwMode="auto">
          <a:xfrm>
            <a:off x="0" y="673100"/>
            <a:ext cx="12192000" cy="6161088"/>
            <a:chOff x="0" y="424"/>
            <a:chExt cx="5760" cy="3881"/>
          </a:xfrm>
        </p:grpSpPr>
        <p:pic>
          <p:nvPicPr>
            <p:cNvPr id="1031" name="Picture 15" descr="penn med logo"/>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265" y="4135"/>
              <a:ext cx="100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9"/>
            <p:cNvSpPr>
              <a:spLocks noChangeShapeType="1"/>
            </p:cNvSpPr>
            <p:nvPr userDrawn="1"/>
          </p:nvSpPr>
          <p:spPr bwMode="auto">
            <a:xfrm>
              <a:off x="0" y="4093"/>
              <a:ext cx="5760" cy="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dirty="0"/>
            </a:p>
          </p:txBody>
        </p:sp>
        <p:sp>
          <p:nvSpPr>
            <p:cNvPr id="1033" name="Line 13"/>
            <p:cNvSpPr>
              <a:spLocks noChangeShapeType="1"/>
            </p:cNvSpPr>
            <p:nvPr userDrawn="1"/>
          </p:nvSpPr>
          <p:spPr bwMode="auto">
            <a:xfrm>
              <a:off x="0" y="424"/>
              <a:ext cx="5760" cy="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dirty="0"/>
            </a:p>
          </p:txBody>
        </p:sp>
      </p:grpSp>
    </p:spTree>
    <p:extLst>
      <p:ext uri="{BB962C8B-B14F-4D97-AF65-F5344CB8AC3E}">
        <p14:creationId xmlns:p14="http://schemas.microsoft.com/office/powerpoint/2010/main" val="150519657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69963" rtl="0" eaLnBrk="0" fontAlgn="base" hangingPunct="0">
        <a:spcBef>
          <a:spcPct val="0"/>
        </a:spcBef>
        <a:spcAft>
          <a:spcPct val="0"/>
        </a:spcAft>
        <a:defRPr sz="3200" b="1" kern="1200">
          <a:solidFill>
            <a:srgbClr val="AA2B3E"/>
          </a:solidFill>
          <a:latin typeface="+mj-lt"/>
          <a:ea typeface="+mj-ea"/>
          <a:cs typeface="+mj-cs"/>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Font typeface="Wingdings" panose="05000000000000000000" pitchFamily="2" charset="2"/>
        <a:buChar char="w"/>
        <a:defRPr sz="2000" b="1" kern="1200">
          <a:solidFill>
            <a:srgbClr val="000000"/>
          </a:solidFill>
          <a:latin typeface="+mn-lt"/>
          <a:ea typeface="+mn-ea"/>
          <a:cs typeface="+mn-cs"/>
        </a:defRPr>
      </a:lvl1pPr>
      <a:lvl2pPr marL="660400" indent="-303213" algn="l" defTabSz="901700" rtl="0" eaLnBrk="0" fontAlgn="base" hangingPunct="0">
        <a:spcBef>
          <a:spcPts val="200"/>
        </a:spcBef>
        <a:spcAft>
          <a:spcPts val="200"/>
        </a:spcAft>
        <a:buClr>
          <a:schemeClr val="tx2"/>
        </a:buClr>
        <a:buChar char="•"/>
        <a:defRPr kern="1200">
          <a:solidFill>
            <a:srgbClr val="000000"/>
          </a:solidFill>
          <a:latin typeface="+mn-lt"/>
          <a:ea typeface="+mn-ea"/>
          <a:cs typeface="+mn-cs"/>
        </a:defRPr>
      </a:lvl2pPr>
      <a:lvl3pPr marL="1077913" indent="-303213" algn="l" defTabSz="901700" rtl="0" eaLnBrk="0" fontAlgn="base" hangingPunct="0">
        <a:spcBef>
          <a:spcPts val="200"/>
        </a:spcBef>
        <a:spcAft>
          <a:spcPts val="200"/>
        </a:spcAft>
        <a:buClr>
          <a:schemeClr val="tx2"/>
        </a:buClr>
        <a:buFont typeface="Arial" panose="020B0604020202020204" pitchFamily="34" charset="0"/>
        <a:buChar char="–"/>
        <a:defRPr kern="1200">
          <a:solidFill>
            <a:srgbClr val="000000"/>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rgbClr val="000000"/>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mailto:LGH-benefits@pennmedicine.upenn.edu"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FA54F2C-5FE7-EF70-B478-664E6B87C4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a:solidFill>
            <a:srgbClr val="8B0C26"/>
          </a:solidFill>
        </p:spPr>
      </p:pic>
      <p:sp>
        <p:nvSpPr>
          <p:cNvPr id="2" name="Title 1">
            <a:extLst>
              <a:ext uri="{FF2B5EF4-FFF2-40B4-BE49-F238E27FC236}">
                <a16:creationId xmlns:a16="http://schemas.microsoft.com/office/drawing/2014/main" id="{C87994D4-7881-B748-A059-2510940478FA}"/>
              </a:ext>
            </a:extLst>
          </p:cNvPr>
          <p:cNvSpPr>
            <a:spLocks noGrp="1"/>
          </p:cNvSpPr>
          <p:nvPr>
            <p:ph type="ctrTitle" sz="quarter"/>
          </p:nvPr>
        </p:nvSpPr>
        <p:spPr>
          <a:xfrm>
            <a:off x="612773" y="3152001"/>
            <a:ext cx="10966453" cy="553998"/>
          </a:xfrm>
        </p:spPr>
        <p:txBody>
          <a:bodyPr/>
          <a:lstStyle/>
          <a:p>
            <a:r>
              <a:rPr lang="en-US" sz="3600" dirty="0">
                <a:solidFill>
                  <a:schemeClr val="bg1"/>
                </a:solidFill>
              </a:rPr>
              <a:t>Get to Know Your Health Insurance Plans</a:t>
            </a:r>
          </a:p>
        </p:txBody>
      </p:sp>
      <p:pic>
        <p:nvPicPr>
          <p:cNvPr id="6" name="Picture 5" descr="A blue sign with white text&#10;&#10;Description automatically generated">
            <a:extLst>
              <a:ext uri="{FF2B5EF4-FFF2-40B4-BE49-F238E27FC236}">
                <a16:creationId xmlns:a16="http://schemas.microsoft.com/office/drawing/2014/main" id="{D6FAC0A4-F6E7-465C-A561-48011639C6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2661" y="441154"/>
            <a:ext cx="4940438" cy="1155998"/>
          </a:xfrm>
          <a:prstGeom prst="rect">
            <a:avLst/>
          </a:prstGeom>
        </p:spPr>
      </p:pic>
      <p:sp>
        <p:nvSpPr>
          <p:cNvPr id="12" name="Rectangle 11">
            <a:extLst>
              <a:ext uri="{FF2B5EF4-FFF2-40B4-BE49-F238E27FC236}">
                <a16:creationId xmlns:a16="http://schemas.microsoft.com/office/drawing/2014/main" id="{3D9730B5-FC6C-3D46-BB55-7D110BF994B1}"/>
              </a:ext>
            </a:extLst>
          </p:cNvPr>
          <p:cNvSpPr/>
          <p:nvPr/>
        </p:nvSpPr>
        <p:spPr bwMode="auto">
          <a:xfrm>
            <a:off x="7670800" y="5825963"/>
            <a:ext cx="3889829" cy="536837"/>
          </a:xfrm>
          <a:prstGeom prst="rect">
            <a:avLst/>
          </a:prstGeom>
          <a:solidFill>
            <a:srgbClr val="E4415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u="none" strike="noStrike" cap="none" spc="800" normalizeH="0" dirty="0">
                <a:ln>
                  <a:noFill/>
                </a:ln>
                <a:solidFill>
                  <a:srgbClr val="0A2972"/>
                </a:solidFill>
                <a:effectLst/>
                <a:latin typeface="Arial Black" panose="020B0604020202020204" pitchFamily="34" charset="0"/>
                <a:cs typeface="Arial Black" panose="020B0604020202020204" pitchFamily="34" charset="0"/>
              </a:rPr>
              <a:t>LIVE</a:t>
            </a:r>
            <a:r>
              <a:rPr kumimoji="0" lang="en-US" i="0" u="none" strike="noStrike" cap="none" spc="800" normalizeH="0" dirty="0">
                <a:ln>
                  <a:noFill/>
                </a:ln>
                <a:solidFill>
                  <a:schemeClr val="tx2"/>
                </a:solidFill>
                <a:effectLst/>
                <a:latin typeface="Arial" panose="020B0604020202020204" pitchFamily="34" charset="0"/>
              </a:rPr>
              <a:t> </a:t>
            </a:r>
            <a:r>
              <a:rPr kumimoji="0" lang="en-US" b="0" i="0" u="none" strike="noStrike" cap="none" spc="800" normalizeH="0" dirty="0">
                <a:ln>
                  <a:noFill/>
                </a:ln>
                <a:solidFill>
                  <a:schemeClr val="bg1"/>
                </a:solidFill>
                <a:effectLst/>
                <a:latin typeface="Arial" panose="020B0604020202020204" pitchFamily="34" charset="0"/>
              </a:rPr>
              <a:t>YOUR LEGACY</a:t>
            </a:r>
          </a:p>
        </p:txBody>
      </p:sp>
      <p:sp>
        <p:nvSpPr>
          <p:cNvPr id="3" name="TextBox 2">
            <a:extLst>
              <a:ext uri="{FF2B5EF4-FFF2-40B4-BE49-F238E27FC236}">
                <a16:creationId xmlns:a16="http://schemas.microsoft.com/office/drawing/2014/main" id="{45B482F7-C65E-479F-1DB6-06ED4D66429A}"/>
              </a:ext>
            </a:extLst>
          </p:cNvPr>
          <p:cNvSpPr txBox="1"/>
          <p:nvPr/>
        </p:nvSpPr>
        <p:spPr bwMode="auto">
          <a:xfrm>
            <a:off x="10702834" y="6502678"/>
            <a:ext cx="14020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400" dirty="0">
                <a:solidFill>
                  <a:schemeClr val="bg1"/>
                </a:solidFill>
              </a:rPr>
              <a:t>April 2024</a:t>
            </a:r>
          </a:p>
        </p:txBody>
      </p:sp>
    </p:spTree>
    <p:extLst>
      <p:ext uri="{BB962C8B-B14F-4D97-AF65-F5344CB8AC3E}">
        <p14:creationId xmlns:p14="http://schemas.microsoft.com/office/powerpoint/2010/main" val="269389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EC44-C721-B40A-7B33-5A01C7C84895}"/>
              </a:ext>
            </a:extLst>
          </p:cNvPr>
          <p:cNvSpPr>
            <a:spLocks noGrp="1"/>
          </p:cNvSpPr>
          <p:nvPr>
            <p:ph type="title"/>
          </p:nvPr>
        </p:nvSpPr>
        <p:spPr/>
        <p:txBody>
          <a:bodyPr/>
          <a:lstStyle/>
          <a:p>
            <a:r>
              <a:rPr lang="en-US" b="1" dirty="0"/>
              <a:t>Penn Medicine OnDemand</a:t>
            </a:r>
          </a:p>
        </p:txBody>
      </p:sp>
      <p:pic>
        <p:nvPicPr>
          <p:cNvPr id="4" name="Picture 3">
            <a:extLst>
              <a:ext uri="{FF2B5EF4-FFF2-40B4-BE49-F238E27FC236}">
                <a16:creationId xmlns:a16="http://schemas.microsoft.com/office/drawing/2014/main" id="{DFB46612-027F-8C92-D6FD-C7D9CAC07829}"/>
              </a:ext>
            </a:extLst>
          </p:cNvPr>
          <p:cNvPicPr>
            <a:picLocks noChangeAspect="1"/>
          </p:cNvPicPr>
          <p:nvPr/>
        </p:nvPicPr>
        <p:blipFill>
          <a:blip r:embed="rId3"/>
          <a:stretch>
            <a:fillRect/>
          </a:stretch>
        </p:blipFill>
        <p:spPr>
          <a:xfrm>
            <a:off x="6741396" y="2157277"/>
            <a:ext cx="4938548" cy="1674495"/>
          </a:xfrm>
          <a:prstGeom prst="rect">
            <a:avLst/>
          </a:prstGeom>
        </p:spPr>
      </p:pic>
      <p:sp>
        <p:nvSpPr>
          <p:cNvPr id="6" name="Content Placeholder 16">
            <a:extLst>
              <a:ext uri="{FF2B5EF4-FFF2-40B4-BE49-F238E27FC236}">
                <a16:creationId xmlns:a16="http://schemas.microsoft.com/office/drawing/2014/main" id="{097A232C-75B9-666C-2C8D-F1AB18138CAD}"/>
              </a:ext>
            </a:extLst>
          </p:cNvPr>
          <p:cNvSpPr txBox="1">
            <a:spLocks/>
          </p:cNvSpPr>
          <p:nvPr/>
        </p:nvSpPr>
        <p:spPr>
          <a:xfrm>
            <a:off x="605368" y="1279787"/>
            <a:ext cx="10820277" cy="3897832"/>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600"/>
              </a:spcAft>
            </a:pPr>
            <a:r>
              <a:rPr lang="en-US" kern="100" dirty="0">
                <a:solidFill>
                  <a:srgbClr val="002243"/>
                </a:solidFill>
                <a:latin typeface="+mj-lt"/>
                <a:ea typeface="Calibri" panose="020F0502020204030204" pitchFamily="34" charset="0"/>
                <a:cs typeface="Times New Roman" panose="02020603050405020304" pitchFamily="18" charset="0"/>
              </a:rPr>
              <a:t>Virtual visits for Select and Consumer plan </a:t>
            </a:r>
            <a:br>
              <a:rPr lang="en-US" kern="100" dirty="0">
                <a:solidFill>
                  <a:srgbClr val="002243"/>
                </a:solidFill>
                <a:latin typeface="+mj-lt"/>
                <a:ea typeface="Calibri" panose="020F0502020204030204" pitchFamily="34" charset="0"/>
                <a:cs typeface="Times New Roman" panose="02020603050405020304" pitchFamily="18" charset="0"/>
              </a:rPr>
            </a:br>
            <a:r>
              <a:rPr lang="en-US" kern="100" dirty="0">
                <a:solidFill>
                  <a:srgbClr val="002243"/>
                </a:solidFill>
                <a:latin typeface="+mj-lt"/>
                <a:ea typeface="Calibri" panose="020F0502020204030204" pitchFamily="34" charset="0"/>
                <a:cs typeface="Times New Roman" panose="02020603050405020304" pitchFamily="18" charset="0"/>
              </a:rPr>
              <a:t>participants age 14+</a:t>
            </a:r>
          </a:p>
          <a:p>
            <a:pPr>
              <a:lnSpc>
                <a:spcPct val="107000"/>
              </a:lnSpc>
              <a:spcBef>
                <a:spcPts val="0"/>
              </a:spcBef>
              <a:spcAft>
                <a:spcPts val="600"/>
              </a:spcAft>
            </a:pPr>
            <a:r>
              <a:rPr lang="en-US" kern="100" dirty="0">
                <a:solidFill>
                  <a:srgbClr val="002243"/>
                </a:solidFill>
                <a:latin typeface="+mj-lt"/>
                <a:ea typeface="Calibri" panose="020F0502020204030204" pitchFamily="34" charset="0"/>
                <a:cs typeface="Times New Roman" panose="02020603050405020304" pitchFamily="18" charset="0"/>
              </a:rPr>
              <a:t>No cost for Select Plan</a:t>
            </a:r>
          </a:p>
          <a:p>
            <a:pPr>
              <a:lnSpc>
                <a:spcPct val="107000"/>
              </a:lnSpc>
              <a:spcBef>
                <a:spcPts val="0"/>
              </a:spcBef>
              <a:spcAft>
                <a:spcPts val="600"/>
              </a:spcAft>
            </a:pPr>
            <a:r>
              <a:rPr lang="en-US" kern="100" dirty="0">
                <a:solidFill>
                  <a:srgbClr val="002243"/>
                </a:solidFill>
                <a:latin typeface="+mj-lt"/>
                <a:ea typeface="Calibri" panose="020F0502020204030204" pitchFamily="34" charset="0"/>
                <a:cs typeface="Times New Roman" panose="02020603050405020304" pitchFamily="18" charset="0"/>
              </a:rPr>
              <a:t>$49 for Consumer Plan ($20 after deductible)</a:t>
            </a:r>
          </a:p>
          <a:p>
            <a:pPr>
              <a:lnSpc>
                <a:spcPct val="107000"/>
              </a:lnSpc>
              <a:spcBef>
                <a:spcPts val="0"/>
              </a:spcBef>
              <a:spcAft>
                <a:spcPts val="600"/>
              </a:spcAft>
            </a:pPr>
            <a:r>
              <a:rPr lang="en-US" kern="100" dirty="0">
                <a:solidFill>
                  <a:srgbClr val="002243"/>
                </a:solidFill>
                <a:latin typeface="+mj-lt"/>
                <a:ea typeface="Calibri" panose="020F0502020204030204" pitchFamily="34" charset="0"/>
                <a:cs typeface="Times New Roman" panose="02020603050405020304" pitchFamily="18" charset="0"/>
              </a:rPr>
              <a:t>Reach a nurse practitioner 24/7 for minor </a:t>
            </a:r>
            <a:br>
              <a:rPr lang="en-US" kern="100" dirty="0">
                <a:solidFill>
                  <a:srgbClr val="002243"/>
                </a:solidFill>
                <a:latin typeface="+mj-lt"/>
                <a:ea typeface="Calibri" panose="020F0502020204030204" pitchFamily="34" charset="0"/>
                <a:cs typeface="Times New Roman" panose="02020603050405020304" pitchFamily="18" charset="0"/>
              </a:rPr>
            </a:br>
            <a:r>
              <a:rPr lang="en-US" kern="100" dirty="0">
                <a:solidFill>
                  <a:srgbClr val="002243"/>
                </a:solidFill>
                <a:latin typeface="+mj-lt"/>
                <a:ea typeface="Calibri" panose="020F0502020204030204" pitchFamily="34" charset="0"/>
                <a:cs typeface="Times New Roman" panose="02020603050405020304" pitchFamily="18" charset="0"/>
              </a:rPr>
              <a:t>illness or injury</a:t>
            </a:r>
          </a:p>
          <a:p>
            <a:pPr marL="0" indent="0">
              <a:lnSpc>
                <a:spcPct val="107000"/>
              </a:lnSpc>
              <a:spcBef>
                <a:spcPts val="0"/>
              </a:spcBef>
              <a:spcAft>
                <a:spcPts val="600"/>
              </a:spcAft>
              <a:buNone/>
            </a:pPr>
            <a:endParaRPr lang="en-US" b="1" kern="100" dirty="0">
              <a:solidFill>
                <a:schemeClr val="bg2">
                  <a:lumMod val="50000"/>
                </a:schemeClr>
              </a:solidFill>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tabLst>
                <a:tab pos="1201738" algn="l"/>
              </a:tabLst>
            </a:pPr>
            <a:r>
              <a:rPr lang="en-US" b="1" kern="100" dirty="0">
                <a:solidFill>
                  <a:schemeClr val="bg2">
                    <a:lumMod val="50000"/>
                  </a:schemeClr>
                </a:solidFill>
                <a:latin typeface="+mj-lt"/>
                <a:ea typeface="Calibri" panose="020F0502020204030204" pitchFamily="34" charset="0"/>
                <a:cs typeface="Times New Roman" panose="02020603050405020304" pitchFamily="18" charset="0"/>
              </a:rPr>
              <a:t>	Call: </a:t>
            </a:r>
          </a:p>
          <a:p>
            <a:pPr marL="0" indent="0">
              <a:lnSpc>
                <a:spcPct val="107000"/>
              </a:lnSpc>
              <a:spcBef>
                <a:spcPts val="0"/>
              </a:spcBef>
              <a:spcAft>
                <a:spcPts val="600"/>
              </a:spcAft>
              <a:buNone/>
              <a:tabLst>
                <a:tab pos="1201738" algn="l"/>
              </a:tabLst>
            </a:pPr>
            <a:r>
              <a:rPr lang="en-US" b="1" kern="100" dirty="0">
                <a:solidFill>
                  <a:srgbClr val="8B0C26"/>
                </a:solidFill>
                <a:latin typeface="+mj-lt"/>
                <a:ea typeface="Calibri" panose="020F0502020204030204" pitchFamily="34" charset="0"/>
                <a:cs typeface="Times New Roman" panose="02020603050405020304" pitchFamily="18" charset="0"/>
              </a:rPr>
              <a:t>	717-544-2222</a:t>
            </a:r>
          </a:p>
          <a:p>
            <a:pPr marL="0" indent="0">
              <a:lnSpc>
                <a:spcPct val="107000"/>
              </a:lnSpc>
              <a:spcBef>
                <a:spcPts val="0"/>
              </a:spcBef>
              <a:spcAft>
                <a:spcPts val="600"/>
              </a:spcAft>
              <a:buNone/>
              <a:tabLst>
                <a:tab pos="1201738" algn="l"/>
              </a:tabLst>
            </a:pPr>
            <a:r>
              <a:rPr lang="en-US" sz="1800" i="1" kern="100" dirty="0">
                <a:solidFill>
                  <a:schemeClr val="bg2">
                    <a:lumMod val="50000"/>
                  </a:schemeClr>
                </a:solidFill>
                <a:latin typeface="+mj-lt"/>
                <a:ea typeface="Calibri" panose="020F0502020204030204" pitchFamily="34" charset="0"/>
                <a:cs typeface="Times New Roman" panose="02020603050405020304" pitchFamily="18" charset="0"/>
              </a:rPr>
              <a:t>	To facilitate a video visit, download the MyChart app at mylghealth.org before calling. </a:t>
            </a:r>
            <a:br>
              <a:rPr lang="en-US" sz="1800" kern="100" dirty="0">
                <a:solidFill>
                  <a:schemeClr val="bg2">
                    <a:lumMod val="50000"/>
                  </a:schemeClr>
                </a:solidFill>
                <a:latin typeface="+mj-lt"/>
                <a:ea typeface="Calibri" panose="020F0502020204030204" pitchFamily="34" charset="0"/>
                <a:cs typeface="Times New Roman" panose="02020603050405020304" pitchFamily="18" charset="0"/>
              </a:rPr>
            </a:br>
            <a:endParaRPr lang="en-US" sz="1800" kern="100" dirty="0">
              <a:solidFill>
                <a:schemeClr val="bg2">
                  <a:lumMod val="50000"/>
                </a:schemeClr>
              </a:solidFill>
              <a:latin typeface="+mj-lt"/>
              <a:ea typeface="Calibri" panose="020F0502020204030204" pitchFamily="34" charset="0"/>
              <a:cs typeface="Times New Roman" panose="02020603050405020304" pitchFamily="18" charset="0"/>
            </a:endParaRPr>
          </a:p>
        </p:txBody>
      </p:sp>
      <p:pic>
        <p:nvPicPr>
          <p:cNvPr id="8" name="Graphic 7" descr="Receiver with solid fill">
            <a:extLst>
              <a:ext uri="{FF2B5EF4-FFF2-40B4-BE49-F238E27FC236}">
                <a16:creationId xmlns:a16="http://schemas.microsoft.com/office/drawing/2014/main" id="{7CBA3DD0-1A85-442F-29F1-8A815E8995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6634" y="4044432"/>
            <a:ext cx="1078768" cy="1078768"/>
          </a:xfrm>
          <a:prstGeom prst="rect">
            <a:avLst/>
          </a:prstGeom>
        </p:spPr>
      </p:pic>
    </p:spTree>
    <p:extLst>
      <p:ext uri="{BB962C8B-B14F-4D97-AF65-F5344CB8AC3E}">
        <p14:creationId xmlns:p14="http://schemas.microsoft.com/office/powerpoint/2010/main" val="231828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850E77-0D6D-4374-12C4-AA53EDCEE9FD}"/>
              </a:ext>
            </a:extLst>
          </p:cNvPr>
          <p:cNvSpPr/>
          <p:nvPr/>
        </p:nvSpPr>
        <p:spPr bwMode="gray">
          <a:xfrm>
            <a:off x="6121400" y="-6096"/>
            <a:ext cx="6070600" cy="6072273"/>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2" name="Title 1"/>
          <p:cNvSpPr>
            <a:spLocks noGrp="1"/>
          </p:cNvSpPr>
          <p:nvPr>
            <p:ph type="title"/>
          </p:nvPr>
        </p:nvSpPr>
        <p:spPr/>
        <p:txBody>
          <a:bodyPr/>
          <a:lstStyle/>
          <a:p>
            <a:r>
              <a:rPr lang="en-US" b="1" dirty="0">
                <a:solidFill>
                  <a:srgbClr val="002243"/>
                </a:solidFill>
              </a:rPr>
              <a:t>Prescription Drug Coverage</a:t>
            </a:r>
          </a:p>
        </p:txBody>
      </p:sp>
      <p:sp>
        <p:nvSpPr>
          <p:cNvPr id="5" name="Content Placeholder 2">
            <a:extLst>
              <a:ext uri="{FF2B5EF4-FFF2-40B4-BE49-F238E27FC236}">
                <a16:creationId xmlns:a16="http://schemas.microsoft.com/office/drawing/2014/main" id="{0CEB2B51-090C-D463-B72B-E11BE82F497E}"/>
              </a:ext>
            </a:extLst>
          </p:cNvPr>
          <p:cNvSpPr>
            <a:spLocks noGrp="1"/>
          </p:cNvSpPr>
          <p:nvPr>
            <p:ph idx="1"/>
          </p:nvPr>
        </p:nvSpPr>
        <p:spPr>
          <a:xfrm>
            <a:off x="630300" y="1325619"/>
            <a:ext cx="4981920" cy="4927152"/>
          </a:xfrm>
        </p:spPr>
        <p:txBody>
          <a:bodyPr/>
          <a:lstStyle/>
          <a:p>
            <a:pPr marL="0" marR="0" indent="0">
              <a:lnSpc>
                <a:spcPct val="107000"/>
              </a:lnSpc>
              <a:spcBef>
                <a:spcPts val="0"/>
              </a:spcBef>
              <a:spcAft>
                <a:spcPts val="600"/>
              </a:spcAft>
              <a:buNone/>
            </a:pPr>
            <a:r>
              <a:rPr lang="en-US" sz="2400" b="1" kern="100" dirty="0">
                <a:solidFill>
                  <a:srgbClr val="8B0C26"/>
                </a:solidFill>
                <a:latin typeface="Arial" panose="020B0604020202020204" pitchFamily="34" charset="0"/>
                <a:ea typeface="Calibri" panose="020F0502020204030204" pitchFamily="34" charset="0"/>
                <a:cs typeface="Times New Roman" panose="02020603050405020304" pitchFamily="18" charset="0"/>
              </a:rPr>
              <a:t>$0 copay or deductible</a:t>
            </a:r>
            <a:endParaRPr lang="en-US" sz="2400" b="1" kern="100" dirty="0">
              <a:solidFill>
                <a:srgbClr val="8B0C26"/>
              </a:solidFill>
              <a:effectLst/>
              <a:latin typeface="Arial" panose="020B0604020202020204" pitchFamily="34" charset="0"/>
              <a:ea typeface="Calibri" panose="020F0502020204030204" pitchFamily="34" charset="0"/>
              <a:cs typeface="Times New Roman" panose="02020603050405020304" pitchFamily="18" charset="0"/>
            </a:endParaRPr>
          </a:p>
          <a:p>
            <a:pPr marL="282575" marR="0">
              <a:lnSpc>
                <a:spcPct val="107000"/>
              </a:lnSpc>
              <a:spcBef>
                <a:spcPts val="0"/>
              </a:spcBef>
              <a:spcAft>
                <a:spcPts val="600"/>
              </a:spcAft>
            </a:pPr>
            <a:r>
              <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t>Generic contraceptives</a:t>
            </a:r>
          </a:p>
          <a:p>
            <a:pPr marL="282575" marR="0">
              <a:lnSpc>
                <a:spcPct val="107000"/>
              </a:lnSpc>
              <a:spcBef>
                <a:spcPts val="0"/>
              </a:spcBef>
              <a:spcAft>
                <a:spcPts val="600"/>
              </a:spcAft>
            </a:pPr>
            <a:r>
              <a:rPr lang="en-US" kern="100" dirty="0">
                <a:solidFill>
                  <a:srgbClr val="002243"/>
                </a:solidFill>
                <a:latin typeface="Arial" panose="020B0604020202020204" pitchFamily="34" charset="0"/>
                <a:ea typeface="Calibri" panose="020F0502020204030204" pitchFamily="34" charset="0"/>
                <a:cs typeface="Times New Roman" panose="02020603050405020304" pitchFamily="18" charset="0"/>
              </a:rPr>
              <a:t>Preventive medicines</a:t>
            </a:r>
          </a:p>
          <a:p>
            <a:pPr marL="282575" marR="0">
              <a:lnSpc>
                <a:spcPct val="107000"/>
              </a:lnSpc>
              <a:spcBef>
                <a:spcPts val="0"/>
              </a:spcBef>
              <a:spcAft>
                <a:spcPts val="600"/>
              </a:spcAft>
            </a:pPr>
            <a:r>
              <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t>OTC preventives with a prescription</a:t>
            </a:r>
          </a:p>
          <a:p>
            <a:pPr marL="282575" marR="0">
              <a:lnSpc>
                <a:spcPct val="107000"/>
              </a:lnSpc>
              <a:spcBef>
                <a:spcPts val="0"/>
              </a:spcBef>
              <a:spcAft>
                <a:spcPts val="600"/>
              </a:spcAft>
            </a:pPr>
            <a:r>
              <a:rPr lang="en-US" kern="100" dirty="0">
                <a:solidFill>
                  <a:srgbClr val="002243"/>
                </a:solidFill>
                <a:latin typeface="Arial" panose="020B0604020202020204" pitchFamily="34" charset="0"/>
                <a:ea typeface="Calibri" panose="020F0502020204030204" pitchFamily="34" charset="0"/>
                <a:cs typeface="Times New Roman" panose="02020603050405020304" pitchFamily="18" charset="0"/>
              </a:rPr>
              <a:t>Specialty medications </a:t>
            </a:r>
            <a:br>
              <a:rPr lang="en-US" kern="100" dirty="0">
                <a:solidFill>
                  <a:srgbClr val="002243"/>
                </a:solidFill>
                <a:latin typeface="Arial" panose="020B0604020202020204" pitchFamily="34" charset="0"/>
                <a:ea typeface="Calibri" panose="020F0502020204030204" pitchFamily="34" charset="0"/>
                <a:cs typeface="Times New Roman" panose="02020603050405020304" pitchFamily="18" charset="0"/>
              </a:rPr>
            </a:br>
            <a:r>
              <a:rPr lang="en-US" kern="100" dirty="0">
                <a:solidFill>
                  <a:srgbClr val="002243"/>
                </a:solidFill>
                <a:latin typeface="Arial" panose="020B0604020202020204" pitchFamily="34" charset="0"/>
                <a:ea typeface="Calibri" panose="020F0502020204030204" pitchFamily="34" charset="0"/>
                <a:cs typeface="Times New Roman" panose="02020603050405020304" pitchFamily="18" charset="0"/>
              </a:rPr>
              <a:t>(after deductible for Consumer Plan)</a:t>
            </a:r>
            <a:br>
              <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br>
            <a:endPar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400" b="1" kern="100" dirty="0">
                <a:solidFill>
                  <a:srgbClr val="8B0C26"/>
                </a:solidFill>
                <a:latin typeface="Arial" panose="020B0604020202020204" pitchFamily="34" charset="0"/>
                <a:ea typeface="Calibri" panose="020F0502020204030204" pitchFamily="34" charset="0"/>
                <a:cs typeface="Times New Roman" panose="02020603050405020304" pitchFamily="18" charset="0"/>
              </a:rPr>
              <a:t>Onsite Convenience Pharmacies</a:t>
            </a:r>
            <a:endParaRPr lang="en-US" sz="2400" b="1" kern="100" dirty="0">
              <a:solidFill>
                <a:srgbClr val="8B0C26"/>
              </a:solidFill>
              <a:effectLst/>
              <a:latin typeface="Arial" panose="020B0604020202020204" pitchFamily="34" charset="0"/>
              <a:ea typeface="Calibri" panose="020F0502020204030204" pitchFamily="34" charset="0"/>
              <a:cs typeface="Times New Roman" panose="02020603050405020304" pitchFamily="18" charset="0"/>
            </a:endParaRPr>
          </a:p>
          <a:p>
            <a:pPr marL="282575" marR="0">
              <a:lnSpc>
                <a:spcPct val="107000"/>
              </a:lnSpc>
              <a:spcBef>
                <a:spcPts val="0"/>
              </a:spcBef>
              <a:spcAft>
                <a:spcPts val="600"/>
              </a:spcAft>
            </a:pPr>
            <a:r>
              <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t>Lower pricing</a:t>
            </a:r>
          </a:p>
          <a:p>
            <a:pPr marL="282575" marR="0">
              <a:lnSpc>
                <a:spcPct val="107000"/>
              </a:lnSpc>
              <a:spcBef>
                <a:spcPts val="0"/>
              </a:spcBef>
              <a:spcAft>
                <a:spcPts val="600"/>
              </a:spcAft>
            </a:pPr>
            <a:r>
              <a:rPr lang="en-US" kern="100" dirty="0">
                <a:solidFill>
                  <a:srgbClr val="002243"/>
                </a:solidFill>
                <a:latin typeface="Arial" panose="020B0604020202020204" pitchFamily="34" charset="0"/>
                <a:ea typeface="Calibri" panose="020F0502020204030204" pitchFamily="34" charset="0"/>
                <a:cs typeface="Times New Roman" panose="02020603050405020304" pitchFamily="18" charset="0"/>
              </a:rPr>
              <a:t>Lower copayments</a:t>
            </a:r>
          </a:p>
          <a:p>
            <a:pPr marL="282575" marR="0">
              <a:lnSpc>
                <a:spcPct val="107000"/>
              </a:lnSpc>
              <a:spcBef>
                <a:spcPts val="0"/>
              </a:spcBef>
              <a:spcAft>
                <a:spcPts val="600"/>
              </a:spcAft>
            </a:pPr>
            <a:r>
              <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t>Free delivery</a:t>
            </a:r>
            <a:endParaRPr lang="en-US" kern="100" dirty="0">
              <a:solidFill>
                <a:srgbClr val="00224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group of prescription bottles&#10;&#10;Description automatically generated">
            <a:extLst>
              <a:ext uri="{FF2B5EF4-FFF2-40B4-BE49-F238E27FC236}">
                <a16:creationId xmlns:a16="http://schemas.microsoft.com/office/drawing/2014/main" id="{B6BA2F56-7FF4-020E-4BA1-D2A23F5234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0"/>
            <a:ext cx="6096000" cy="6055112"/>
          </a:xfrm>
          <a:prstGeom prst="rect">
            <a:avLst/>
          </a:prstGeom>
        </p:spPr>
      </p:pic>
      <p:pic>
        <p:nvPicPr>
          <p:cNvPr id="4" name="Picture 3">
            <a:extLst>
              <a:ext uri="{FF2B5EF4-FFF2-40B4-BE49-F238E27FC236}">
                <a16:creationId xmlns:a16="http://schemas.microsoft.com/office/drawing/2014/main" id="{307B76CE-3049-9405-1095-04DAAC4080B0}"/>
              </a:ext>
            </a:extLst>
          </p:cNvPr>
          <p:cNvPicPr>
            <a:picLocks noChangeAspect="1"/>
          </p:cNvPicPr>
          <p:nvPr/>
        </p:nvPicPr>
        <p:blipFill>
          <a:blip r:embed="rId4"/>
          <a:stretch>
            <a:fillRect/>
          </a:stretch>
        </p:blipFill>
        <p:spPr>
          <a:xfrm>
            <a:off x="6314475" y="5167086"/>
            <a:ext cx="2666104" cy="642619"/>
          </a:xfrm>
          <a:prstGeom prst="rect">
            <a:avLst/>
          </a:prstGeom>
        </p:spPr>
      </p:pic>
    </p:spTree>
    <p:extLst>
      <p:ext uri="{BB962C8B-B14F-4D97-AF65-F5344CB8AC3E}">
        <p14:creationId xmlns:p14="http://schemas.microsoft.com/office/powerpoint/2010/main" val="58462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4A57F-6DAC-E493-F852-F2F8ED7729C9}"/>
              </a:ext>
            </a:extLst>
          </p:cNvPr>
          <p:cNvSpPr>
            <a:spLocks noGrp="1"/>
          </p:cNvSpPr>
          <p:nvPr>
            <p:ph type="title"/>
          </p:nvPr>
        </p:nvSpPr>
        <p:spPr/>
        <p:txBody>
          <a:bodyPr/>
          <a:lstStyle/>
          <a:p>
            <a:r>
              <a:rPr lang="en-US" b="1" dirty="0"/>
              <a:t>Learn More</a:t>
            </a:r>
          </a:p>
        </p:txBody>
      </p:sp>
      <p:sp>
        <p:nvSpPr>
          <p:cNvPr id="6" name="TextBox 5">
            <a:extLst>
              <a:ext uri="{FF2B5EF4-FFF2-40B4-BE49-F238E27FC236}">
                <a16:creationId xmlns:a16="http://schemas.microsoft.com/office/drawing/2014/main" id="{D437D3A6-CD65-3940-4745-498840B613D3}"/>
              </a:ext>
            </a:extLst>
          </p:cNvPr>
          <p:cNvSpPr txBox="1"/>
          <p:nvPr/>
        </p:nvSpPr>
        <p:spPr bwMode="auto">
          <a:xfrm>
            <a:off x="3093080" y="966544"/>
            <a:ext cx="7581900" cy="132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lnSpc>
                <a:spcPct val="150000"/>
              </a:lnSpc>
            </a:pPr>
            <a:r>
              <a:rPr lang="en-US" sz="2000" b="1" dirty="0">
                <a:solidFill>
                  <a:schemeClr val="bg1">
                    <a:lumMod val="50000"/>
                  </a:schemeClr>
                </a:solidFill>
              </a:rPr>
              <a:t>lghealthbenefits.com</a:t>
            </a:r>
          </a:p>
          <a:p>
            <a:pPr algn="l">
              <a:lnSpc>
                <a:spcPct val="150000"/>
              </a:lnSpc>
            </a:pPr>
            <a:r>
              <a:rPr lang="en-US" sz="2000" b="1" dirty="0">
                <a:solidFill>
                  <a:schemeClr val="bg1">
                    <a:lumMod val="50000"/>
                  </a:schemeClr>
                </a:solidFill>
                <a:hlinkClick r:id="rId3"/>
              </a:rPr>
              <a:t>LGH-benefits@pennmedicine.upenn.edu</a:t>
            </a:r>
            <a:endParaRPr lang="en-US" sz="2000" b="1" dirty="0">
              <a:solidFill>
                <a:schemeClr val="bg1">
                  <a:lumMod val="50000"/>
                </a:schemeClr>
              </a:solidFill>
            </a:endParaRPr>
          </a:p>
          <a:p>
            <a:pPr algn="l">
              <a:lnSpc>
                <a:spcPct val="150000"/>
              </a:lnSpc>
            </a:pPr>
            <a:r>
              <a:rPr lang="en-US" sz="2000" b="1" dirty="0">
                <a:solidFill>
                  <a:schemeClr val="bg1">
                    <a:lumMod val="50000"/>
                  </a:schemeClr>
                </a:solidFill>
              </a:rPr>
              <a:t>Questions?  </a:t>
            </a:r>
            <a:r>
              <a:rPr lang="en-US" sz="2000" dirty="0">
                <a:solidFill>
                  <a:schemeClr val="bg1">
                    <a:lumMod val="50000"/>
                  </a:schemeClr>
                </a:solidFill>
              </a:rPr>
              <a:t>Call</a:t>
            </a:r>
            <a:r>
              <a:rPr lang="en-US" sz="2000" b="1" dirty="0">
                <a:solidFill>
                  <a:schemeClr val="bg1">
                    <a:lumMod val="50000"/>
                  </a:schemeClr>
                </a:solidFill>
              </a:rPr>
              <a:t> 717-544-4915</a:t>
            </a:r>
          </a:p>
        </p:txBody>
      </p:sp>
      <p:pic>
        <p:nvPicPr>
          <p:cNvPr id="10" name="Picture 9">
            <a:extLst>
              <a:ext uri="{FF2B5EF4-FFF2-40B4-BE49-F238E27FC236}">
                <a16:creationId xmlns:a16="http://schemas.microsoft.com/office/drawing/2014/main" id="{459092DF-818B-4B9C-E6BF-9FD37A1EA862}"/>
              </a:ext>
            </a:extLst>
          </p:cNvPr>
          <p:cNvPicPr>
            <a:picLocks noChangeAspect="1"/>
          </p:cNvPicPr>
          <p:nvPr/>
        </p:nvPicPr>
        <p:blipFill rotWithShape="1">
          <a:blip r:embed="rId4"/>
          <a:srcRect l="1285" t="1209"/>
          <a:stretch/>
        </p:blipFill>
        <p:spPr>
          <a:xfrm>
            <a:off x="3093080" y="2550854"/>
            <a:ext cx="4903255" cy="3121620"/>
          </a:xfrm>
          <a:prstGeom prst="rect">
            <a:avLst/>
          </a:prstGeom>
          <a:ln>
            <a:noFill/>
          </a:ln>
        </p:spPr>
      </p:pic>
      <p:sp>
        <p:nvSpPr>
          <p:cNvPr id="2" name="TextBox 1">
            <a:extLst>
              <a:ext uri="{FF2B5EF4-FFF2-40B4-BE49-F238E27FC236}">
                <a16:creationId xmlns:a16="http://schemas.microsoft.com/office/drawing/2014/main" id="{8C3F65A2-C3FC-83B8-E2F1-C2E5DE0E47BA}"/>
              </a:ext>
            </a:extLst>
          </p:cNvPr>
          <p:cNvSpPr txBox="1"/>
          <p:nvPr/>
        </p:nvSpPr>
        <p:spPr bwMode="auto">
          <a:xfrm>
            <a:off x="3093080" y="5713412"/>
            <a:ext cx="59695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1400" dirty="0">
                <a:solidFill>
                  <a:schemeClr val="tx1"/>
                </a:solidFill>
              </a:rPr>
              <a:t>Copies of the plan documents are always available at lghealthbenefits.com.</a:t>
            </a:r>
          </a:p>
        </p:txBody>
      </p:sp>
    </p:spTree>
    <p:extLst>
      <p:ext uri="{BB962C8B-B14F-4D97-AF65-F5344CB8AC3E}">
        <p14:creationId xmlns:p14="http://schemas.microsoft.com/office/powerpoint/2010/main" val="89108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DCFEC9-849F-066A-04D5-C4B8981F0AA9}"/>
              </a:ext>
            </a:extLst>
          </p:cNvPr>
          <p:cNvSpPr>
            <a:spLocks noGrp="1"/>
          </p:cNvSpPr>
          <p:nvPr>
            <p:ph type="title"/>
          </p:nvPr>
        </p:nvSpPr>
        <p:spPr>
          <a:xfrm>
            <a:off x="605368" y="476872"/>
            <a:ext cx="11074576" cy="461665"/>
          </a:xfrm>
        </p:spPr>
        <p:txBody>
          <a:bodyPr/>
          <a:lstStyle/>
          <a:p>
            <a:r>
              <a:rPr lang="en-US" b="1" dirty="0">
                <a:solidFill>
                  <a:srgbClr val="002243"/>
                </a:solidFill>
              </a:rPr>
              <a:t>Health Plans</a:t>
            </a:r>
          </a:p>
        </p:txBody>
      </p:sp>
      <p:cxnSp>
        <p:nvCxnSpPr>
          <p:cNvPr id="12" name="Straight Connector 11">
            <a:extLst>
              <a:ext uri="{FF2B5EF4-FFF2-40B4-BE49-F238E27FC236}">
                <a16:creationId xmlns:a16="http://schemas.microsoft.com/office/drawing/2014/main" id="{AABF34AF-4C87-05E9-70A1-1BC9BD9B9723}"/>
              </a:ext>
            </a:extLst>
          </p:cNvPr>
          <p:cNvCxnSpPr/>
          <p:nvPr/>
        </p:nvCxnSpPr>
        <p:spPr bwMode="auto">
          <a:xfrm>
            <a:off x="3675352" y="3508684"/>
            <a:ext cx="4637375" cy="0"/>
          </a:xfrm>
          <a:prstGeom prst="line">
            <a:avLst/>
          </a:prstGeom>
          <a:noFill/>
          <a:ln w="19050" cap="flat" cmpd="sng" algn="ctr">
            <a:solidFill>
              <a:srgbClr val="77B9E6"/>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12">
            <a:extLst>
              <a:ext uri="{FF2B5EF4-FFF2-40B4-BE49-F238E27FC236}">
                <a16:creationId xmlns:a16="http://schemas.microsoft.com/office/drawing/2014/main" id="{157BE9C3-467F-BA5E-B322-D5DA01E1294E}"/>
              </a:ext>
            </a:extLst>
          </p:cNvPr>
          <p:cNvGrpSpPr/>
          <p:nvPr/>
        </p:nvGrpSpPr>
        <p:grpSpPr>
          <a:xfrm>
            <a:off x="4182918" y="1530493"/>
            <a:ext cx="3298536" cy="3911318"/>
            <a:chOff x="4279900" y="1297087"/>
            <a:chExt cx="3407832" cy="3911318"/>
          </a:xfrm>
        </p:grpSpPr>
        <p:sp>
          <p:nvSpPr>
            <p:cNvPr id="14" name="Content Placeholder 5">
              <a:extLst>
                <a:ext uri="{FF2B5EF4-FFF2-40B4-BE49-F238E27FC236}">
                  <a16:creationId xmlns:a16="http://schemas.microsoft.com/office/drawing/2014/main" id="{D6BF8ED0-D81E-94DC-B8BA-53A2BA94CC70}"/>
                </a:ext>
              </a:extLst>
            </p:cNvPr>
            <p:cNvSpPr txBox="1">
              <a:spLocks/>
            </p:cNvSpPr>
            <p:nvPr/>
          </p:nvSpPr>
          <p:spPr bwMode="auto">
            <a:xfrm>
              <a:off x="4279900" y="1297087"/>
              <a:ext cx="3407832" cy="3911318"/>
            </a:xfrm>
            <a:prstGeom prst="roundRect">
              <a:avLst/>
            </a:prstGeom>
            <a:solidFill>
              <a:schemeClr val="bg1"/>
            </a:solidFill>
            <a:ln w="38100">
              <a:solidFill>
                <a:srgbClr val="D75539"/>
              </a:solidFill>
              <a:miter lim="800000"/>
              <a:headEnd/>
              <a:tailEnd/>
            </a:ln>
            <a:effectLst/>
          </p:spPr>
          <p:txBody>
            <a:bodyPr vert="horz" wrap="square" lIns="0" tIns="97648" rIns="0" bIns="97648" numCol="1" anchor="t" anchorCtr="0" compatLnSpc="1">
              <a:prstTxWarp prst="textNoShape">
                <a:avLst/>
              </a:prstTxWarp>
              <a:spAutoFit/>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endParaRPr lang="en-US" sz="2800" b="1" dirty="0">
                <a:solidFill>
                  <a:schemeClr val="bg1"/>
                </a:solidFill>
              </a:endParaRPr>
            </a:p>
            <a:p>
              <a:pPr>
                <a:buClr>
                  <a:schemeClr val="bg1"/>
                </a:buClr>
              </a:pPr>
              <a:endParaRPr lang="en-US" sz="2800" b="1" dirty="0">
                <a:solidFill>
                  <a:schemeClr val="bg1"/>
                </a:solidFill>
              </a:endParaRPr>
            </a:p>
            <a:p>
              <a:pPr>
                <a:buClr>
                  <a:schemeClr val="bg1"/>
                </a:buClr>
              </a:pPr>
              <a:endParaRPr lang="en-US" sz="2800" b="1" dirty="0">
                <a:solidFill>
                  <a:schemeClr val="bg1"/>
                </a:solidFill>
              </a:endParaRPr>
            </a:p>
            <a:p>
              <a:pPr>
                <a:buClr>
                  <a:schemeClr val="bg1"/>
                </a:buClr>
              </a:pPr>
              <a:endParaRPr lang="en-US" sz="2800" b="1" dirty="0">
                <a:solidFill>
                  <a:schemeClr val="bg1"/>
                </a:solidFill>
              </a:endParaRPr>
            </a:p>
            <a:p>
              <a:pPr>
                <a:buClr>
                  <a:schemeClr val="bg1"/>
                </a:buClr>
              </a:pPr>
              <a:endParaRPr lang="en-US" sz="2800" b="1" dirty="0">
                <a:solidFill>
                  <a:schemeClr val="bg1"/>
                </a:solidFill>
              </a:endParaRPr>
            </a:p>
            <a:p>
              <a:pPr>
                <a:buClr>
                  <a:schemeClr val="bg1"/>
                </a:buClr>
              </a:pPr>
              <a:br>
                <a:rPr lang="en-US" sz="2800" b="1" dirty="0">
                  <a:solidFill>
                    <a:schemeClr val="bg1"/>
                  </a:solidFill>
                </a:rPr>
              </a:br>
              <a:endParaRPr lang="en-US" sz="2800" b="1" dirty="0">
                <a:solidFill>
                  <a:schemeClr val="bg1"/>
                </a:solidFill>
              </a:endParaRPr>
            </a:p>
          </p:txBody>
        </p:sp>
        <p:sp>
          <p:nvSpPr>
            <p:cNvPr id="16" name="TextBox 15">
              <a:extLst>
                <a:ext uri="{FF2B5EF4-FFF2-40B4-BE49-F238E27FC236}">
                  <a16:creationId xmlns:a16="http://schemas.microsoft.com/office/drawing/2014/main" id="{E58EA377-2893-0EA9-FCB3-7BCE44DA000D}"/>
                </a:ext>
              </a:extLst>
            </p:cNvPr>
            <p:cNvSpPr txBox="1"/>
            <p:nvPr/>
          </p:nvSpPr>
          <p:spPr bwMode="auto">
            <a:xfrm>
              <a:off x="4525432" y="2600403"/>
              <a:ext cx="2844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2400" dirty="0">
                  <a:solidFill>
                    <a:schemeClr val="bg1">
                      <a:lumMod val="50000"/>
                    </a:schemeClr>
                  </a:solidFill>
                </a:rPr>
                <a:t>LG</a:t>
              </a:r>
              <a:r>
                <a:rPr lang="en-US" sz="2400" dirty="0">
                  <a:solidFill>
                    <a:srgbClr val="7F7F7F"/>
                  </a:solidFill>
                </a:rPr>
                <a:t> Select </a:t>
              </a:r>
              <a:r>
                <a:rPr lang="en-US" sz="2400" dirty="0">
                  <a:solidFill>
                    <a:schemeClr val="bg1">
                      <a:lumMod val="50000"/>
                    </a:schemeClr>
                  </a:solidFill>
                </a:rPr>
                <a:t>Plan</a:t>
              </a:r>
            </a:p>
            <a:p>
              <a:pPr algn="l"/>
              <a:endParaRPr lang="en-US" sz="2400" dirty="0">
                <a:solidFill>
                  <a:schemeClr val="bg1">
                    <a:lumMod val="50000"/>
                  </a:schemeClr>
                </a:solidFill>
              </a:endParaRPr>
            </a:p>
            <a:p>
              <a:pPr algn="l"/>
              <a:r>
                <a:rPr lang="en-US" sz="2400" dirty="0">
                  <a:solidFill>
                    <a:schemeClr val="bg1">
                      <a:lumMod val="50000"/>
                    </a:schemeClr>
                  </a:solidFill>
                </a:rPr>
                <a:t>LG Consumer Plan</a:t>
              </a:r>
            </a:p>
          </p:txBody>
        </p:sp>
      </p:grpSp>
      <p:pic>
        <p:nvPicPr>
          <p:cNvPr id="18" name="Content Placeholder 8" descr="A close-up of a logo&#10;&#10;Description automatically generated">
            <a:extLst>
              <a:ext uri="{FF2B5EF4-FFF2-40B4-BE49-F238E27FC236}">
                <a16:creationId xmlns:a16="http://schemas.microsoft.com/office/drawing/2014/main" id="{0D2740FD-10B4-851B-BE34-37069849FF3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591354" y="4693337"/>
            <a:ext cx="2433540" cy="108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ontent Placeholder 5">
            <a:extLst>
              <a:ext uri="{FF2B5EF4-FFF2-40B4-BE49-F238E27FC236}">
                <a16:creationId xmlns:a16="http://schemas.microsoft.com/office/drawing/2014/main" id="{2066A1F2-2E61-7E03-F093-E8899E638816}"/>
              </a:ext>
            </a:extLst>
          </p:cNvPr>
          <p:cNvSpPr txBox="1">
            <a:spLocks/>
          </p:cNvSpPr>
          <p:nvPr/>
        </p:nvSpPr>
        <p:spPr bwMode="auto">
          <a:xfrm>
            <a:off x="7980220" y="1530493"/>
            <a:ext cx="3408219" cy="3911318"/>
          </a:xfrm>
          <a:prstGeom prst="roundRect">
            <a:avLst/>
          </a:prstGeom>
          <a:solidFill>
            <a:schemeClr val="bg1"/>
          </a:solidFill>
          <a:ln w="38100">
            <a:solidFill>
              <a:schemeClr val="accent5"/>
            </a:solidFill>
            <a:miter lim="800000"/>
            <a:headEnd/>
            <a:tailEnd/>
          </a:ln>
          <a:effectLst/>
        </p:spPr>
        <p:txBody>
          <a:bodyPr vert="horz" wrap="square" lIns="0" tIns="97648" rIns="0" bIns="97648" numCol="1" anchor="t" anchorCtr="0" compatLnSpc="1">
            <a:prstTxWarp prst="textNoShape">
              <a:avLst/>
            </a:prstTxWarp>
            <a:spAutoFit/>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endParaRPr lang="en-US" sz="2800" b="1" dirty="0">
              <a:solidFill>
                <a:schemeClr val="bg1"/>
              </a:solidFill>
            </a:endParaRPr>
          </a:p>
          <a:p>
            <a:pPr>
              <a:buClr>
                <a:schemeClr val="bg1"/>
              </a:buClr>
            </a:pPr>
            <a:endParaRPr lang="en-US" sz="2800" b="1" dirty="0">
              <a:solidFill>
                <a:schemeClr val="bg1"/>
              </a:solidFill>
            </a:endParaRPr>
          </a:p>
          <a:p>
            <a:pPr>
              <a:buClr>
                <a:schemeClr val="bg1"/>
              </a:buClr>
            </a:pPr>
            <a:endParaRPr lang="en-US" sz="2800" b="1" dirty="0">
              <a:solidFill>
                <a:schemeClr val="bg1"/>
              </a:solidFill>
            </a:endParaRPr>
          </a:p>
          <a:p>
            <a:pPr>
              <a:buClr>
                <a:schemeClr val="bg1"/>
              </a:buClr>
            </a:pPr>
            <a:endParaRPr lang="en-US" sz="2800" b="1" dirty="0">
              <a:solidFill>
                <a:schemeClr val="bg1"/>
              </a:solidFill>
            </a:endParaRPr>
          </a:p>
          <a:p>
            <a:pPr>
              <a:buClr>
                <a:schemeClr val="bg1"/>
              </a:buClr>
            </a:pPr>
            <a:endParaRPr lang="en-US" sz="2800" b="1" dirty="0">
              <a:solidFill>
                <a:schemeClr val="bg1"/>
              </a:solidFill>
            </a:endParaRPr>
          </a:p>
          <a:p>
            <a:pPr>
              <a:buClr>
                <a:schemeClr val="bg1"/>
              </a:buClr>
            </a:pPr>
            <a:br>
              <a:rPr lang="en-US" sz="2800" b="1" dirty="0">
                <a:solidFill>
                  <a:schemeClr val="bg1"/>
                </a:solidFill>
              </a:rPr>
            </a:br>
            <a:endParaRPr lang="en-US" sz="2800" b="1" dirty="0">
              <a:solidFill>
                <a:schemeClr val="bg1"/>
              </a:solidFill>
            </a:endParaRPr>
          </a:p>
        </p:txBody>
      </p:sp>
      <p:sp>
        <p:nvSpPr>
          <p:cNvPr id="21" name="TextBox 20">
            <a:extLst>
              <a:ext uri="{FF2B5EF4-FFF2-40B4-BE49-F238E27FC236}">
                <a16:creationId xmlns:a16="http://schemas.microsoft.com/office/drawing/2014/main" id="{A4404FE9-5451-6E9F-B6C2-15C3BD4DF8E1}"/>
              </a:ext>
            </a:extLst>
          </p:cNvPr>
          <p:cNvSpPr txBox="1"/>
          <p:nvPr/>
        </p:nvSpPr>
        <p:spPr bwMode="auto">
          <a:xfrm>
            <a:off x="8312727" y="2354522"/>
            <a:ext cx="311721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a:spcBef>
                <a:spcPts val="600"/>
              </a:spcBef>
              <a:spcAft>
                <a:spcPts val="600"/>
              </a:spcAft>
            </a:pPr>
            <a:r>
              <a:rPr lang="en-US" sz="2400" kern="100" dirty="0">
                <a:solidFill>
                  <a:srgbClr val="7F7F7F"/>
                </a:solidFill>
                <a:effectLst/>
                <a:latin typeface="Arial" panose="020B0604020202020204" pitchFamily="34" charset="0"/>
                <a:ea typeface="Calibri" panose="020F0502020204030204" pitchFamily="34" charset="0"/>
                <a:cs typeface="Times New Roman" panose="02020603050405020304" pitchFamily="18" charset="0"/>
              </a:rPr>
              <a:t>Free in-network preventive care</a:t>
            </a:r>
            <a:endParaRPr lang="en-US" sz="2400" kern="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US" sz="2400" kern="100" dirty="0">
                <a:solidFill>
                  <a:srgbClr val="7F7F7F"/>
                </a:solidFill>
                <a:effectLst/>
                <a:latin typeface="Arial" panose="020B0604020202020204" pitchFamily="34" charset="0"/>
                <a:ea typeface="Calibri" panose="020F0502020204030204" pitchFamily="34" charset="0"/>
                <a:cs typeface="Times New Roman" panose="02020603050405020304" pitchFamily="18" charset="0"/>
              </a:rPr>
              <a:t>Pharmacy coverage</a:t>
            </a:r>
            <a:endParaRPr lang="en-US" sz="2400" kern="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US" sz="2400" kern="100" dirty="0">
                <a:solidFill>
                  <a:srgbClr val="7F7F7F"/>
                </a:solidFill>
                <a:effectLst/>
                <a:latin typeface="Arial" panose="020B0604020202020204" pitchFamily="34" charset="0"/>
                <a:ea typeface="Calibri" panose="020F0502020204030204" pitchFamily="34" charset="0"/>
                <a:cs typeface="Times New Roman" panose="02020603050405020304" pitchFamily="18" charset="0"/>
              </a:rPr>
              <a:t>Network of providers</a:t>
            </a:r>
          </a:p>
          <a:p>
            <a:pPr marL="0" marR="0">
              <a:spcBef>
                <a:spcPts val="600"/>
              </a:spcBef>
              <a:spcAft>
                <a:spcPts val="600"/>
              </a:spcAft>
            </a:pPr>
            <a:r>
              <a:rPr lang="en-US" sz="2400" kern="100" dirty="0">
                <a:solidFill>
                  <a:srgbClr val="7F7F7F"/>
                </a:solidFill>
                <a:ea typeface="Calibri" panose="020F0502020204030204" pitchFamily="34" charset="0"/>
                <a:cs typeface="Times New Roman" panose="02020603050405020304" pitchFamily="18" charset="0"/>
              </a:rPr>
              <a:t>Behavioral health through Quest</a:t>
            </a:r>
            <a:endParaRPr lang="en-US" sz="2400" kern="1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DCE71957-C0F2-E8B9-CB75-00B1BC065E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467" y="2868639"/>
            <a:ext cx="2863715" cy="613119"/>
          </a:xfrm>
          <a:prstGeom prst="rect">
            <a:avLst/>
          </a:prstGeom>
        </p:spPr>
      </p:pic>
      <p:pic>
        <p:nvPicPr>
          <p:cNvPr id="28" name="Picture 27" descr="Blue text on a black background&#10;&#10;Description automatically generated">
            <a:extLst>
              <a:ext uri="{FF2B5EF4-FFF2-40B4-BE49-F238E27FC236}">
                <a16:creationId xmlns:a16="http://schemas.microsoft.com/office/drawing/2014/main" id="{ED814CA5-03EE-1D47-C705-08F6D64526D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1562" y="3907136"/>
            <a:ext cx="2781300" cy="583176"/>
          </a:xfrm>
          <a:prstGeom prst="rect">
            <a:avLst/>
          </a:prstGeom>
        </p:spPr>
      </p:pic>
      <p:pic>
        <p:nvPicPr>
          <p:cNvPr id="3" name="Picture 2" descr="A blue and red text on a white background&#10;&#10;Description automatically generated">
            <a:extLst>
              <a:ext uri="{FF2B5EF4-FFF2-40B4-BE49-F238E27FC236}">
                <a16:creationId xmlns:a16="http://schemas.microsoft.com/office/drawing/2014/main" id="{24397F6F-9C97-5B97-62DC-C12D222C6DA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9964" y="1835986"/>
            <a:ext cx="3722019" cy="648689"/>
          </a:xfrm>
          <a:prstGeom prst="rect">
            <a:avLst/>
          </a:prstGeom>
        </p:spPr>
      </p:pic>
    </p:spTree>
    <p:extLst>
      <p:ext uri="{BB962C8B-B14F-4D97-AF65-F5344CB8AC3E}">
        <p14:creationId xmlns:p14="http://schemas.microsoft.com/office/powerpoint/2010/main" val="44674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1B69-0047-0D8F-DFF4-7F1105C7DBD6}"/>
              </a:ext>
            </a:extLst>
          </p:cNvPr>
          <p:cNvSpPr>
            <a:spLocks noGrp="1"/>
          </p:cNvSpPr>
          <p:nvPr>
            <p:ph type="title"/>
          </p:nvPr>
        </p:nvSpPr>
        <p:spPr/>
        <p:txBody>
          <a:bodyPr/>
          <a:lstStyle/>
          <a:p>
            <a:r>
              <a:rPr lang="en-US" b="1" dirty="0">
                <a:solidFill>
                  <a:srgbClr val="002243"/>
                </a:solidFill>
              </a:rPr>
              <a:t>Tier 1 and Tier 2 Networks</a:t>
            </a:r>
          </a:p>
        </p:txBody>
      </p:sp>
      <p:grpSp>
        <p:nvGrpSpPr>
          <p:cNvPr id="4" name="Group 3">
            <a:extLst>
              <a:ext uri="{FF2B5EF4-FFF2-40B4-BE49-F238E27FC236}">
                <a16:creationId xmlns:a16="http://schemas.microsoft.com/office/drawing/2014/main" id="{94F817BF-BDB1-F41B-4EEC-11762C72B782}"/>
              </a:ext>
            </a:extLst>
          </p:cNvPr>
          <p:cNvGrpSpPr/>
          <p:nvPr/>
        </p:nvGrpSpPr>
        <p:grpSpPr>
          <a:xfrm>
            <a:off x="605368" y="1068780"/>
            <a:ext cx="10887915" cy="3760569"/>
            <a:chOff x="605368" y="1068780"/>
            <a:chExt cx="10887915" cy="3760569"/>
          </a:xfrm>
        </p:grpSpPr>
        <p:sp>
          <p:nvSpPr>
            <p:cNvPr id="5" name="Freeform: Shape 4">
              <a:extLst>
                <a:ext uri="{FF2B5EF4-FFF2-40B4-BE49-F238E27FC236}">
                  <a16:creationId xmlns:a16="http://schemas.microsoft.com/office/drawing/2014/main" id="{C4F5DD20-D68C-BE9E-98B4-8EC551A3B36D}"/>
                </a:ext>
              </a:extLst>
            </p:cNvPr>
            <p:cNvSpPr/>
            <p:nvPr/>
          </p:nvSpPr>
          <p:spPr>
            <a:xfrm>
              <a:off x="4525017" y="1128750"/>
              <a:ext cx="6968266" cy="1127736"/>
            </a:xfrm>
            <a:custGeom>
              <a:avLst/>
              <a:gdLst>
                <a:gd name="connsiteX0" fmla="*/ 197955 w 1187704"/>
                <a:gd name="connsiteY0" fmla="*/ 0 h 6968265"/>
                <a:gd name="connsiteX1" fmla="*/ 989749 w 1187704"/>
                <a:gd name="connsiteY1" fmla="*/ 0 h 6968265"/>
                <a:gd name="connsiteX2" fmla="*/ 1187704 w 1187704"/>
                <a:gd name="connsiteY2" fmla="*/ 197955 h 6968265"/>
                <a:gd name="connsiteX3" fmla="*/ 1187704 w 1187704"/>
                <a:gd name="connsiteY3" fmla="*/ 6968265 h 6968265"/>
                <a:gd name="connsiteX4" fmla="*/ 1187704 w 1187704"/>
                <a:gd name="connsiteY4" fmla="*/ 6968265 h 6968265"/>
                <a:gd name="connsiteX5" fmla="*/ 0 w 1187704"/>
                <a:gd name="connsiteY5" fmla="*/ 6968265 h 6968265"/>
                <a:gd name="connsiteX6" fmla="*/ 0 w 1187704"/>
                <a:gd name="connsiteY6" fmla="*/ 6968265 h 6968265"/>
                <a:gd name="connsiteX7" fmla="*/ 0 w 1187704"/>
                <a:gd name="connsiteY7" fmla="*/ 197955 h 6968265"/>
                <a:gd name="connsiteX8" fmla="*/ 197955 w 1187704"/>
                <a:gd name="connsiteY8" fmla="*/ 0 h 696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704" h="6968265">
                  <a:moveTo>
                    <a:pt x="1187704" y="1161405"/>
                  </a:moveTo>
                  <a:lnTo>
                    <a:pt x="1187704" y="5806860"/>
                  </a:lnTo>
                  <a:cubicBezTo>
                    <a:pt x="1187704" y="6448287"/>
                    <a:pt x="1172598" y="6968262"/>
                    <a:pt x="1153964" y="6968262"/>
                  </a:cubicBezTo>
                  <a:lnTo>
                    <a:pt x="0" y="6968262"/>
                  </a:lnTo>
                  <a:lnTo>
                    <a:pt x="0" y="6968262"/>
                  </a:lnTo>
                  <a:lnTo>
                    <a:pt x="0" y="3"/>
                  </a:lnTo>
                  <a:lnTo>
                    <a:pt x="0" y="3"/>
                  </a:lnTo>
                  <a:lnTo>
                    <a:pt x="1153964" y="3"/>
                  </a:lnTo>
                  <a:cubicBezTo>
                    <a:pt x="1172598" y="3"/>
                    <a:pt x="1187704" y="519978"/>
                    <a:pt x="1187704" y="1161405"/>
                  </a:cubicBezTo>
                  <a:close/>
                </a:path>
              </a:pathLst>
            </a:custGeom>
            <a:solidFill>
              <a:schemeClr val="accent2">
                <a:lumMod val="20000"/>
                <a:lumOff val="80000"/>
              </a:schemeClr>
            </a:solidFill>
            <a:ln>
              <a:solidFill>
                <a:srgbClr val="CDD4DA">
                  <a:alpha val="49804"/>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1804" rIns="305629" bIns="181805" numCol="1" spcCol="1270" anchor="ctr" anchorCtr="0">
              <a:noAutofit/>
            </a:bodyPr>
            <a:lstStyle/>
            <a:p>
              <a:pPr marL="404813" lvl="1" indent="-176213" algn="l" defTabSz="711200">
                <a:lnSpc>
                  <a:spcPct val="90000"/>
                </a:lnSpc>
                <a:spcBef>
                  <a:spcPct val="0"/>
                </a:spcBef>
                <a:spcAft>
                  <a:spcPct val="15000"/>
                </a:spcAft>
                <a:buFont typeface="Arial" panose="020B0604020202020204" pitchFamily="34" charset="0"/>
                <a:buChar char="•"/>
                <a:tabLst/>
              </a:pPr>
              <a:r>
                <a:rPr lang="en-US" sz="1600" kern="1200" dirty="0">
                  <a:solidFill>
                    <a:srgbClr val="002243">
                      <a:hueOff val="0"/>
                      <a:satOff val="0"/>
                      <a:lumOff val="0"/>
                      <a:alphaOff val="0"/>
                    </a:srgbClr>
                  </a:solidFill>
                  <a:latin typeface="Arial"/>
                  <a:ea typeface="+mn-ea"/>
                  <a:cs typeface="+mn-cs"/>
                </a:rPr>
                <a:t>Penn Medicine Lancaster General Health </a:t>
              </a:r>
              <a:endParaRPr lang="en-US" sz="1050" b="1" kern="1200" dirty="0"/>
            </a:p>
            <a:p>
              <a:pPr marL="404813" lvl="1" indent="-176213" algn="l" defTabSz="711200">
                <a:lnSpc>
                  <a:spcPct val="90000"/>
                </a:lnSpc>
                <a:spcBef>
                  <a:spcPct val="0"/>
                </a:spcBef>
                <a:spcAft>
                  <a:spcPts val="0"/>
                </a:spcAft>
                <a:buChar char="•"/>
                <a:tabLst/>
              </a:pPr>
              <a:r>
                <a:rPr lang="en-US" sz="1600" kern="1200" dirty="0">
                  <a:solidFill>
                    <a:srgbClr val="002243">
                      <a:hueOff val="0"/>
                      <a:satOff val="0"/>
                      <a:lumOff val="0"/>
                      <a:alphaOff val="0"/>
                    </a:srgbClr>
                  </a:solidFill>
                  <a:latin typeface="Arial"/>
                  <a:ea typeface="+mn-ea"/>
                  <a:cs typeface="+mn-cs"/>
                </a:rPr>
                <a:t>University of Pennsylvania Health System</a:t>
              </a:r>
            </a:p>
            <a:p>
              <a:pPr marL="404813" lvl="1" indent="-176213" algn="l" defTabSz="711200">
                <a:lnSpc>
                  <a:spcPct val="90000"/>
                </a:lnSpc>
                <a:spcBef>
                  <a:spcPct val="0"/>
                </a:spcBef>
                <a:spcAft>
                  <a:spcPts val="0"/>
                </a:spcAft>
                <a:buChar char="•"/>
                <a:tabLst/>
              </a:pPr>
              <a:r>
                <a:rPr lang="en-US" sz="1600" kern="1200" dirty="0">
                  <a:solidFill>
                    <a:srgbClr val="002243">
                      <a:hueOff val="0"/>
                      <a:satOff val="0"/>
                      <a:lumOff val="0"/>
                      <a:alphaOff val="0"/>
                    </a:srgbClr>
                  </a:solidFill>
                  <a:latin typeface="Arial"/>
                  <a:ea typeface="+mn-ea"/>
                  <a:cs typeface="+mn-cs"/>
                </a:rPr>
                <a:t>Children’s Hospital of Philadelphia</a:t>
              </a:r>
            </a:p>
            <a:p>
              <a:pPr marL="404813" lvl="1" indent="-176213" algn="l" defTabSz="711200">
                <a:lnSpc>
                  <a:spcPct val="90000"/>
                </a:lnSpc>
                <a:spcBef>
                  <a:spcPct val="0"/>
                </a:spcBef>
                <a:spcAft>
                  <a:spcPts val="0"/>
                </a:spcAft>
                <a:buChar char="•"/>
                <a:tabLst/>
              </a:pPr>
              <a:r>
                <a:rPr lang="en-US" sz="1600" kern="1200" dirty="0">
                  <a:solidFill>
                    <a:srgbClr val="002243">
                      <a:hueOff val="0"/>
                      <a:satOff val="0"/>
                      <a:lumOff val="0"/>
                      <a:alphaOff val="0"/>
                    </a:srgbClr>
                  </a:solidFill>
                  <a:latin typeface="Arial"/>
                  <a:ea typeface="+mn-ea"/>
                  <a:cs typeface="+mn-cs"/>
                </a:rPr>
                <a:t>Various independent specialists</a:t>
              </a:r>
            </a:p>
          </p:txBody>
        </p:sp>
        <p:sp>
          <p:nvSpPr>
            <p:cNvPr id="8" name="Freeform: Shape 7">
              <a:extLst>
                <a:ext uri="{FF2B5EF4-FFF2-40B4-BE49-F238E27FC236}">
                  <a16:creationId xmlns:a16="http://schemas.microsoft.com/office/drawing/2014/main" id="{0F4EA8B6-FECF-3F89-FE84-DFECAE9AA922}"/>
                </a:ext>
              </a:extLst>
            </p:cNvPr>
            <p:cNvSpPr/>
            <p:nvPr/>
          </p:nvSpPr>
          <p:spPr>
            <a:xfrm>
              <a:off x="605368" y="1068780"/>
              <a:ext cx="3919649" cy="1187705"/>
            </a:xfrm>
            <a:custGeom>
              <a:avLst/>
              <a:gdLst>
                <a:gd name="connsiteX0" fmla="*/ 0 w 3919649"/>
                <a:gd name="connsiteY0" fmla="*/ 217945 h 1307641"/>
                <a:gd name="connsiteX1" fmla="*/ 217945 w 3919649"/>
                <a:gd name="connsiteY1" fmla="*/ 0 h 1307641"/>
                <a:gd name="connsiteX2" fmla="*/ 3701704 w 3919649"/>
                <a:gd name="connsiteY2" fmla="*/ 0 h 1307641"/>
                <a:gd name="connsiteX3" fmla="*/ 3919649 w 3919649"/>
                <a:gd name="connsiteY3" fmla="*/ 217945 h 1307641"/>
                <a:gd name="connsiteX4" fmla="*/ 3919649 w 3919649"/>
                <a:gd name="connsiteY4" fmla="*/ 1089696 h 1307641"/>
                <a:gd name="connsiteX5" fmla="*/ 3701704 w 3919649"/>
                <a:gd name="connsiteY5" fmla="*/ 1307641 h 1307641"/>
                <a:gd name="connsiteX6" fmla="*/ 217945 w 3919649"/>
                <a:gd name="connsiteY6" fmla="*/ 1307641 h 1307641"/>
                <a:gd name="connsiteX7" fmla="*/ 0 w 3919649"/>
                <a:gd name="connsiteY7" fmla="*/ 1089696 h 1307641"/>
                <a:gd name="connsiteX8" fmla="*/ 0 w 3919649"/>
                <a:gd name="connsiteY8" fmla="*/ 217945 h 13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9649" h="1307641">
                  <a:moveTo>
                    <a:pt x="0" y="217945"/>
                  </a:moveTo>
                  <a:cubicBezTo>
                    <a:pt x="0" y="97577"/>
                    <a:pt x="97577" y="0"/>
                    <a:pt x="217945" y="0"/>
                  </a:cubicBezTo>
                  <a:lnTo>
                    <a:pt x="3701704" y="0"/>
                  </a:lnTo>
                  <a:cubicBezTo>
                    <a:pt x="3822072" y="0"/>
                    <a:pt x="3919649" y="97577"/>
                    <a:pt x="3919649" y="217945"/>
                  </a:cubicBezTo>
                  <a:lnTo>
                    <a:pt x="3919649" y="1089696"/>
                  </a:lnTo>
                  <a:cubicBezTo>
                    <a:pt x="3919649" y="1210064"/>
                    <a:pt x="3822072" y="1307641"/>
                    <a:pt x="3701704" y="1307641"/>
                  </a:cubicBezTo>
                  <a:lnTo>
                    <a:pt x="217945" y="1307641"/>
                  </a:lnTo>
                  <a:cubicBezTo>
                    <a:pt x="97577" y="1307641"/>
                    <a:pt x="0" y="1210064"/>
                    <a:pt x="0" y="1089696"/>
                  </a:cubicBezTo>
                  <a:lnTo>
                    <a:pt x="0" y="217945"/>
                  </a:lnTo>
                  <a:close/>
                </a:path>
              </a:pathLst>
            </a:custGeom>
            <a:solidFill>
              <a:srgbClr val="0A29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794" tIns="94314" rIns="124794" bIns="94314" numCol="1" spcCol="1270" anchor="ctr" anchorCtr="0">
              <a:noAutofit/>
            </a:bodyPr>
            <a:lstStyle/>
            <a:p>
              <a:pPr marL="0" lvl="0" indent="0" algn="ctr" defTabSz="711200">
                <a:lnSpc>
                  <a:spcPct val="90000"/>
                </a:lnSpc>
                <a:spcBef>
                  <a:spcPct val="0"/>
                </a:spcBef>
                <a:spcAft>
                  <a:spcPct val="35000"/>
                </a:spcAft>
                <a:buNone/>
              </a:pPr>
              <a:r>
                <a:rPr lang="en-US" sz="1600" b="1" kern="1200" dirty="0"/>
                <a:t>Tier 1:</a:t>
              </a:r>
              <a:br>
                <a:rPr lang="en-US" sz="1600" kern="1200" dirty="0"/>
              </a:br>
              <a:r>
                <a:rPr lang="en-US" sz="1600" kern="1200" dirty="0"/>
                <a:t>Preferred providers</a:t>
              </a:r>
              <a:br>
                <a:rPr lang="en-US" sz="1600" kern="1200" dirty="0"/>
              </a:br>
              <a:r>
                <a:rPr lang="en-US" sz="1600" kern="1200" dirty="0"/>
                <a:t>Eliance Health Solutions</a:t>
              </a:r>
            </a:p>
          </p:txBody>
        </p:sp>
        <p:sp>
          <p:nvSpPr>
            <p:cNvPr id="9" name="Freeform: Shape 8">
              <a:extLst>
                <a:ext uri="{FF2B5EF4-FFF2-40B4-BE49-F238E27FC236}">
                  <a16:creationId xmlns:a16="http://schemas.microsoft.com/office/drawing/2014/main" id="{51D3CE41-60FC-2C09-A7BF-D6AC20BDE1A3}"/>
                </a:ext>
              </a:extLst>
            </p:cNvPr>
            <p:cNvSpPr/>
            <p:nvPr/>
          </p:nvSpPr>
          <p:spPr>
            <a:xfrm>
              <a:off x="4525016" y="2371739"/>
              <a:ext cx="6968266" cy="1127736"/>
            </a:xfrm>
            <a:custGeom>
              <a:avLst/>
              <a:gdLst>
                <a:gd name="connsiteX0" fmla="*/ 174355 w 1046112"/>
                <a:gd name="connsiteY0" fmla="*/ 0 h 6968265"/>
                <a:gd name="connsiteX1" fmla="*/ 871757 w 1046112"/>
                <a:gd name="connsiteY1" fmla="*/ 0 h 6968265"/>
                <a:gd name="connsiteX2" fmla="*/ 1046112 w 1046112"/>
                <a:gd name="connsiteY2" fmla="*/ 174355 h 6968265"/>
                <a:gd name="connsiteX3" fmla="*/ 1046112 w 1046112"/>
                <a:gd name="connsiteY3" fmla="*/ 6968265 h 6968265"/>
                <a:gd name="connsiteX4" fmla="*/ 1046112 w 1046112"/>
                <a:gd name="connsiteY4" fmla="*/ 6968265 h 6968265"/>
                <a:gd name="connsiteX5" fmla="*/ 0 w 1046112"/>
                <a:gd name="connsiteY5" fmla="*/ 6968265 h 6968265"/>
                <a:gd name="connsiteX6" fmla="*/ 0 w 1046112"/>
                <a:gd name="connsiteY6" fmla="*/ 6968265 h 6968265"/>
                <a:gd name="connsiteX7" fmla="*/ 0 w 1046112"/>
                <a:gd name="connsiteY7" fmla="*/ 174355 h 6968265"/>
                <a:gd name="connsiteX8" fmla="*/ 174355 w 1046112"/>
                <a:gd name="connsiteY8" fmla="*/ 0 h 696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112" h="6968265">
                  <a:moveTo>
                    <a:pt x="1046112" y="1161400"/>
                  </a:moveTo>
                  <a:lnTo>
                    <a:pt x="1046112" y="5806865"/>
                  </a:lnTo>
                  <a:cubicBezTo>
                    <a:pt x="1046112" y="6448289"/>
                    <a:pt x="1034393" y="6968262"/>
                    <a:pt x="1019937" y="6968262"/>
                  </a:cubicBezTo>
                  <a:lnTo>
                    <a:pt x="0" y="6968262"/>
                  </a:lnTo>
                  <a:lnTo>
                    <a:pt x="0" y="6968262"/>
                  </a:lnTo>
                  <a:lnTo>
                    <a:pt x="0" y="3"/>
                  </a:lnTo>
                  <a:lnTo>
                    <a:pt x="0" y="3"/>
                  </a:lnTo>
                  <a:lnTo>
                    <a:pt x="1019937" y="3"/>
                  </a:lnTo>
                  <a:cubicBezTo>
                    <a:pt x="1034393" y="3"/>
                    <a:pt x="1046112" y="519976"/>
                    <a:pt x="1046112" y="1161400"/>
                  </a:cubicBez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4892" rIns="298717" bIns="174893" numCol="1" spcCol="1270" anchor="ctr" anchorCtr="0">
              <a:noAutofit/>
            </a:bodyPr>
            <a:lstStyle/>
            <a:p>
              <a:pPr marL="404813" lvl="1" indent="-176213" algn="l" defTabSz="711200">
                <a:lnSpc>
                  <a:spcPct val="90000"/>
                </a:lnSpc>
                <a:spcBef>
                  <a:spcPct val="0"/>
                </a:spcBef>
                <a:spcAft>
                  <a:spcPct val="15000"/>
                </a:spcAft>
                <a:buChar char="•"/>
                <a:tabLst/>
              </a:pPr>
              <a:r>
                <a:rPr lang="en-US" sz="1600" kern="1200" dirty="0"/>
                <a:t>Inside Lancaster County (PHC) </a:t>
              </a:r>
            </a:p>
            <a:p>
              <a:pPr marL="404813" lvl="1" indent="-176213" algn="l" defTabSz="711200">
                <a:lnSpc>
                  <a:spcPct val="90000"/>
                </a:lnSpc>
                <a:spcBef>
                  <a:spcPct val="0"/>
                </a:spcBef>
                <a:spcAft>
                  <a:spcPct val="15000"/>
                </a:spcAft>
                <a:buChar char="•"/>
                <a:tabLst/>
              </a:pPr>
              <a:r>
                <a:rPr lang="en-US" sz="1600" kern="1200" dirty="0"/>
                <a:t>Outside Lancaster County (Capital Blue Cross) </a:t>
              </a:r>
            </a:p>
            <a:p>
              <a:pPr marL="404813" lvl="1" indent="-176213" algn="l" defTabSz="711200">
                <a:lnSpc>
                  <a:spcPct val="90000"/>
                </a:lnSpc>
                <a:spcBef>
                  <a:spcPct val="0"/>
                </a:spcBef>
                <a:spcAft>
                  <a:spcPct val="15000"/>
                </a:spcAft>
                <a:buChar char="•"/>
                <a:tabLst/>
              </a:pPr>
              <a:r>
                <a:rPr lang="en-US" sz="1600" kern="1200" dirty="0"/>
                <a:t>Quest Behavioral Health</a:t>
              </a:r>
            </a:p>
          </p:txBody>
        </p:sp>
        <p:sp>
          <p:nvSpPr>
            <p:cNvPr id="10" name="Freeform: Shape 9">
              <a:extLst>
                <a:ext uri="{FF2B5EF4-FFF2-40B4-BE49-F238E27FC236}">
                  <a16:creationId xmlns:a16="http://schemas.microsoft.com/office/drawing/2014/main" id="{08639009-DBC9-9D21-656B-EB9F0EF00B85}"/>
                </a:ext>
              </a:extLst>
            </p:cNvPr>
            <p:cNvSpPr/>
            <p:nvPr/>
          </p:nvSpPr>
          <p:spPr>
            <a:xfrm>
              <a:off x="605368" y="2346106"/>
              <a:ext cx="3919649" cy="1187705"/>
            </a:xfrm>
            <a:custGeom>
              <a:avLst/>
              <a:gdLst>
                <a:gd name="connsiteX0" fmla="*/ 0 w 3919649"/>
                <a:gd name="connsiteY0" fmla="*/ 217945 h 1307641"/>
                <a:gd name="connsiteX1" fmla="*/ 217945 w 3919649"/>
                <a:gd name="connsiteY1" fmla="*/ 0 h 1307641"/>
                <a:gd name="connsiteX2" fmla="*/ 3701704 w 3919649"/>
                <a:gd name="connsiteY2" fmla="*/ 0 h 1307641"/>
                <a:gd name="connsiteX3" fmla="*/ 3919649 w 3919649"/>
                <a:gd name="connsiteY3" fmla="*/ 217945 h 1307641"/>
                <a:gd name="connsiteX4" fmla="*/ 3919649 w 3919649"/>
                <a:gd name="connsiteY4" fmla="*/ 1089696 h 1307641"/>
                <a:gd name="connsiteX5" fmla="*/ 3701704 w 3919649"/>
                <a:gd name="connsiteY5" fmla="*/ 1307641 h 1307641"/>
                <a:gd name="connsiteX6" fmla="*/ 217945 w 3919649"/>
                <a:gd name="connsiteY6" fmla="*/ 1307641 h 1307641"/>
                <a:gd name="connsiteX7" fmla="*/ 0 w 3919649"/>
                <a:gd name="connsiteY7" fmla="*/ 1089696 h 1307641"/>
                <a:gd name="connsiteX8" fmla="*/ 0 w 3919649"/>
                <a:gd name="connsiteY8" fmla="*/ 217945 h 13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9649" h="1307641">
                  <a:moveTo>
                    <a:pt x="0" y="217945"/>
                  </a:moveTo>
                  <a:cubicBezTo>
                    <a:pt x="0" y="97577"/>
                    <a:pt x="97577" y="0"/>
                    <a:pt x="217945" y="0"/>
                  </a:cubicBezTo>
                  <a:lnTo>
                    <a:pt x="3701704" y="0"/>
                  </a:lnTo>
                  <a:cubicBezTo>
                    <a:pt x="3822072" y="0"/>
                    <a:pt x="3919649" y="97577"/>
                    <a:pt x="3919649" y="217945"/>
                  </a:cubicBezTo>
                  <a:lnTo>
                    <a:pt x="3919649" y="1089696"/>
                  </a:lnTo>
                  <a:cubicBezTo>
                    <a:pt x="3919649" y="1210064"/>
                    <a:pt x="3822072" y="1307641"/>
                    <a:pt x="3701704" y="1307641"/>
                  </a:cubicBezTo>
                  <a:lnTo>
                    <a:pt x="217945" y="1307641"/>
                  </a:lnTo>
                  <a:cubicBezTo>
                    <a:pt x="97577" y="1307641"/>
                    <a:pt x="0" y="1210064"/>
                    <a:pt x="0" y="1089696"/>
                  </a:cubicBezTo>
                  <a:lnTo>
                    <a:pt x="0" y="217945"/>
                  </a:lnTo>
                  <a:close/>
                </a:path>
              </a:pathLst>
            </a:custGeom>
            <a:solidFill>
              <a:srgbClr val="8B0C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794" tIns="94314" rIns="124794" bIns="94314" numCol="1" spcCol="1270" anchor="ctr" anchorCtr="0">
              <a:noAutofit/>
            </a:bodyPr>
            <a:lstStyle/>
            <a:p>
              <a:pPr marL="0" lvl="0" indent="0" algn="ctr" defTabSz="711200">
                <a:lnSpc>
                  <a:spcPct val="90000"/>
                </a:lnSpc>
                <a:spcBef>
                  <a:spcPct val="0"/>
                </a:spcBef>
                <a:spcAft>
                  <a:spcPct val="35000"/>
                </a:spcAft>
                <a:buNone/>
              </a:pPr>
              <a:r>
                <a:rPr lang="en-US" sz="1600" b="1" kern="1200" dirty="0"/>
                <a:t>Tier 2:</a:t>
              </a:r>
              <a:br>
                <a:rPr lang="en-US" sz="1600" kern="1200" dirty="0"/>
              </a:br>
              <a:r>
                <a:rPr lang="en-US" sz="1600" kern="1200" dirty="0"/>
                <a:t>Blue Cross Blue Shield*</a:t>
              </a:r>
            </a:p>
          </p:txBody>
        </p:sp>
        <p:sp>
          <p:nvSpPr>
            <p:cNvPr id="11" name="Freeform: Shape 10">
              <a:extLst>
                <a:ext uri="{FF2B5EF4-FFF2-40B4-BE49-F238E27FC236}">
                  <a16:creationId xmlns:a16="http://schemas.microsoft.com/office/drawing/2014/main" id="{119624C5-829E-4F2F-57E6-4AC78C3A95EB}"/>
                </a:ext>
              </a:extLst>
            </p:cNvPr>
            <p:cNvSpPr/>
            <p:nvPr/>
          </p:nvSpPr>
          <p:spPr>
            <a:xfrm>
              <a:off x="4525016" y="3659892"/>
              <a:ext cx="6968266" cy="1127737"/>
            </a:xfrm>
            <a:custGeom>
              <a:avLst/>
              <a:gdLst>
                <a:gd name="connsiteX0" fmla="*/ 174355 w 1046112"/>
                <a:gd name="connsiteY0" fmla="*/ 0 h 6968265"/>
                <a:gd name="connsiteX1" fmla="*/ 871757 w 1046112"/>
                <a:gd name="connsiteY1" fmla="*/ 0 h 6968265"/>
                <a:gd name="connsiteX2" fmla="*/ 1046112 w 1046112"/>
                <a:gd name="connsiteY2" fmla="*/ 174355 h 6968265"/>
                <a:gd name="connsiteX3" fmla="*/ 1046112 w 1046112"/>
                <a:gd name="connsiteY3" fmla="*/ 6968265 h 6968265"/>
                <a:gd name="connsiteX4" fmla="*/ 1046112 w 1046112"/>
                <a:gd name="connsiteY4" fmla="*/ 6968265 h 6968265"/>
                <a:gd name="connsiteX5" fmla="*/ 0 w 1046112"/>
                <a:gd name="connsiteY5" fmla="*/ 6968265 h 6968265"/>
                <a:gd name="connsiteX6" fmla="*/ 0 w 1046112"/>
                <a:gd name="connsiteY6" fmla="*/ 6968265 h 6968265"/>
                <a:gd name="connsiteX7" fmla="*/ 0 w 1046112"/>
                <a:gd name="connsiteY7" fmla="*/ 174355 h 6968265"/>
                <a:gd name="connsiteX8" fmla="*/ 174355 w 1046112"/>
                <a:gd name="connsiteY8" fmla="*/ 0 h 696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112" h="6968265">
                  <a:moveTo>
                    <a:pt x="1046112" y="1161400"/>
                  </a:moveTo>
                  <a:lnTo>
                    <a:pt x="1046112" y="5806865"/>
                  </a:lnTo>
                  <a:cubicBezTo>
                    <a:pt x="1046112" y="6448289"/>
                    <a:pt x="1034393" y="6968262"/>
                    <a:pt x="1019937" y="6968262"/>
                  </a:cubicBezTo>
                  <a:lnTo>
                    <a:pt x="0" y="6968262"/>
                  </a:lnTo>
                  <a:lnTo>
                    <a:pt x="0" y="6968262"/>
                  </a:lnTo>
                  <a:lnTo>
                    <a:pt x="0" y="3"/>
                  </a:lnTo>
                  <a:lnTo>
                    <a:pt x="0" y="3"/>
                  </a:lnTo>
                  <a:lnTo>
                    <a:pt x="1019937" y="3"/>
                  </a:lnTo>
                  <a:cubicBezTo>
                    <a:pt x="1034393" y="3"/>
                    <a:pt x="1046112" y="519976"/>
                    <a:pt x="1046112" y="1161400"/>
                  </a:cubicBezTo>
                  <a:close/>
                </a:path>
              </a:pathLst>
            </a:cu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4892" rIns="298717" bIns="174893" numCol="1" spcCol="1270" anchor="ctr" anchorCtr="0">
              <a:noAutofit/>
            </a:bodyPr>
            <a:lstStyle/>
            <a:p>
              <a:pPr marL="404813" lvl="1" indent="-176213" algn="l" defTabSz="711200">
                <a:lnSpc>
                  <a:spcPct val="90000"/>
                </a:lnSpc>
                <a:spcBef>
                  <a:spcPct val="0"/>
                </a:spcBef>
                <a:spcAft>
                  <a:spcPct val="15000"/>
                </a:spcAft>
                <a:buChar char="•"/>
                <a:tabLst/>
              </a:pPr>
              <a:r>
                <a:rPr lang="en-US" sz="1600" kern="1200" dirty="0"/>
                <a:t>Also known as out-of-network; lower benefits</a:t>
              </a:r>
            </a:p>
          </p:txBody>
        </p:sp>
        <p:sp>
          <p:nvSpPr>
            <p:cNvPr id="12" name="Freeform: Shape 11">
              <a:extLst>
                <a:ext uri="{FF2B5EF4-FFF2-40B4-BE49-F238E27FC236}">
                  <a16:creationId xmlns:a16="http://schemas.microsoft.com/office/drawing/2014/main" id="{4DF9E98F-0612-017D-BF3E-42B5005FFE89}"/>
                </a:ext>
              </a:extLst>
            </p:cNvPr>
            <p:cNvSpPr/>
            <p:nvPr/>
          </p:nvSpPr>
          <p:spPr>
            <a:xfrm>
              <a:off x="605368" y="3641644"/>
              <a:ext cx="3919649" cy="1187705"/>
            </a:xfrm>
            <a:custGeom>
              <a:avLst/>
              <a:gdLst>
                <a:gd name="connsiteX0" fmla="*/ 0 w 3919649"/>
                <a:gd name="connsiteY0" fmla="*/ 217945 h 1307641"/>
                <a:gd name="connsiteX1" fmla="*/ 217945 w 3919649"/>
                <a:gd name="connsiteY1" fmla="*/ 0 h 1307641"/>
                <a:gd name="connsiteX2" fmla="*/ 3701704 w 3919649"/>
                <a:gd name="connsiteY2" fmla="*/ 0 h 1307641"/>
                <a:gd name="connsiteX3" fmla="*/ 3919649 w 3919649"/>
                <a:gd name="connsiteY3" fmla="*/ 217945 h 1307641"/>
                <a:gd name="connsiteX4" fmla="*/ 3919649 w 3919649"/>
                <a:gd name="connsiteY4" fmla="*/ 1089696 h 1307641"/>
                <a:gd name="connsiteX5" fmla="*/ 3701704 w 3919649"/>
                <a:gd name="connsiteY5" fmla="*/ 1307641 h 1307641"/>
                <a:gd name="connsiteX6" fmla="*/ 217945 w 3919649"/>
                <a:gd name="connsiteY6" fmla="*/ 1307641 h 1307641"/>
                <a:gd name="connsiteX7" fmla="*/ 0 w 3919649"/>
                <a:gd name="connsiteY7" fmla="*/ 1089696 h 1307641"/>
                <a:gd name="connsiteX8" fmla="*/ 0 w 3919649"/>
                <a:gd name="connsiteY8" fmla="*/ 217945 h 13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9649" h="1307641">
                  <a:moveTo>
                    <a:pt x="0" y="217945"/>
                  </a:moveTo>
                  <a:cubicBezTo>
                    <a:pt x="0" y="97577"/>
                    <a:pt x="97577" y="0"/>
                    <a:pt x="217945" y="0"/>
                  </a:cubicBezTo>
                  <a:lnTo>
                    <a:pt x="3701704" y="0"/>
                  </a:lnTo>
                  <a:cubicBezTo>
                    <a:pt x="3822072" y="0"/>
                    <a:pt x="3919649" y="97577"/>
                    <a:pt x="3919649" y="217945"/>
                  </a:cubicBezTo>
                  <a:lnTo>
                    <a:pt x="3919649" y="1089696"/>
                  </a:lnTo>
                  <a:cubicBezTo>
                    <a:pt x="3919649" y="1210064"/>
                    <a:pt x="3822072" y="1307641"/>
                    <a:pt x="3701704" y="1307641"/>
                  </a:cubicBezTo>
                  <a:lnTo>
                    <a:pt x="217945" y="1307641"/>
                  </a:lnTo>
                  <a:cubicBezTo>
                    <a:pt x="97577" y="1307641"/>
                    <a:pt x="0" y="1210064"/>
                    <a:pt x="0" y="1089696"/>
                  </a:cubicBezTo>
                  <a:lnTo>
                    <a:pt x="0" y="217945"/>
                  </a:lnTo>
                  <a:close/>
                </a:path>
              </a:pathLst>
            </a:custGeom>
            <a:solidFill>
              <a:srgbClr val="7671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794" tIns="94314" rIns="124794" bIns="94314" numCol="1" spcCol="1270" anchor="ctr" anchorCtr="0">
              <a:noAutofit/>
            </a:bodyPr>
            <a:lstStyle/>
            <a:p>
              <a:pPr marL="0" lvl="0" indent="0" algn="ctr" defTabSz="711200">
                <a:lnSpc>
                  <a:spcPct val="90000"/>
                </a:lnSpc>
                <a:spcBef>
                  <a:spcPct val="0"/>
                </a:spcBef>
                <a:spcAft>
                  <a:spcPct val="35000"/>
                </a:spcAft>
                <a:buNone/>
              </a:pPr>
              <a:r>
                <a:rPr lang="en-US" sz="1600" b="1" kern="1200" dirty="0"/>
                <a:t>Tier 3:</a:t>
              </a:r>
              <a:br>
                <a:rPr lang="en-US" sz="1600" kern="1200" dirty="0"/>
              </a:br>
              <a:r>
                <a:rPr lang="en-US" sz="1600" kern="1200" dirty="0"/>
                <a:t>Nonpreferred providers</a:t>
              </a:r>
            </a:p>
          </p:txBody>
        </p:sp>
      </p:grpSp>
      <p:sp>
        <p:nvSpPr>
          <p:cNvPr id="7" name="TextBox 6">
            <a:extLst>
              <a:ext uri="{FF2B5EF4-FFF2-40B4-BE49-F238E27FC236}">
                <a16:creationId xmlns:a16="http://schemas.microsoft.com/office/drawing/2014/main" id="{6D9F88FA-E847-2A78-A076-BEE40D55412C}"/>
              </a:ext>
            </a:extLst>
          </p:cNvPr>
          <p:cNvSpPr txBox="1"/>
          <p:nvPr/>
        </p:nvSpPr>
        <p:spPr bwMode="auto">
          <a:xfrm>
            <a:off x="609600" y="5478487"/>
            <a:ext cx="11044518" cy="31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marR="0">
              <a:lnSpc>
                <a:spcPct val="107000"/>
              </a:lnSpc>
              <a:spcBef>
                <a:spcPts val="0"/>
              </a:spcBef>
              <a:spcAft>
                <a:spcPts val="600"/>
              </a:spcAft>
              <a:tabLst>
                <a:tab pos="4391025" algn="l"/>
                <a:tab pos="8959850" algn="l"/>
              </a:tabLst>
            </a:pPr>
            <a:r>
              <a:rPr lang="en-US" sz="2000" b="1" kern="1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whereforcare.lghealth.org</a:t>
            </a:r>
            <a:r>
              <a:rPr lang="en-US" sz="2000" b="1" kern="100" dirty="0">
                <a:latin typeface="Calibri" panose="020F0502020204030204" pitchFamily="34" charset="0"/>
                <a:ea typeface="Calibri" panose="020F0502020204030204" pitchFamily="34" charset="0"/>
                <a:cs typeface="Times New Roman" panose="02020603050405020304" pitchFamily="18" charset="0"/>
              </a:rPr>
              <a:t>	</a:t>
            </a:r>
            <a:r>
              <a:rPr lang="en-US" sz="2000" b="1" kern="1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myhealthtoolkitcapital.com</a:t>
            </a:r>
            <a:r>
              <a:rPr lang="en-US" sz="20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kern="1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questbh.com</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19A114D-BF10-64B4-731E-DC2D20B32FF4}"/>
              </a:ext>
            </a:extLst>
          </p:cNvPr>
          <p:cNvSpPr txBox="1"/>
          <p:nvPr/>
        </p:nvSpPr>
        <p:spPr bwMode="auto">
          <a:xfrm>
            <a:off x="605368" y="5105182"/>
            <a:ext cx="71845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1600" dirty="0">
                <a:solidFill>
                  <a:schemeClr val="bg1">
                    <a:lumMod val="50000"/>
                  </a:schemeClr>
                </a:solidFill>
              </a:rPr>
              <a:t>*$5,000 copay for non-life-threatening inpatient visits to specific Tier 2 hospitals</a:t>
            </a:r>
          </a:p>
        </p:txBody>
      </p:sp>
    </p:spTree>
    <p:extLst>
      <p:ext uri="{BB962C8B-B14F-4D97-AF65-F5344CB8AC3E}">
        <p14:creationId xmlns:p14="http://schemas.microsoft.com/office/powerpoint/2010/main" val="275041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243"/>
                </a:solidFill>
              </a:rPr>
              <a:t>LG Select Plan</a:t>
            </a:r>
          </a:p>
        </p:txBody>
      </p:sp>
      <p:sp>
        <p:nvSpPr>
          <p:cNvPr id="17" name="Content Placeholder 16">
            <a:extLst>
              <a:ext uri="{FF2B5EF4-FFF2-40B4-BE49-F238E27FC236}">
                <a16:creationId xmlns:a16="http://schemas.microsoft.com/office/drawing/2014/main" id="{C3D4DFAF-F567-C4B4-A74E-87E770B6C76C}"/>
              </a:ext>
            </a:extLst>
          </p:cNvPr>
          <p:cNvSpPr>
            <a:spLocks noGrp="1"/>
          </p:cNvSpPr>
          <p:nvPr>
            <p:ph idx="1"/>
          </p:nvPr>
        </p:nvSpPr>
        <p:spPr>
          <a:xfrm>
            <a:off x="607997" y="1219200"/>
            <a:ext cx="5190637" cy="3030223"/>
          </a:xfrm>
        </p:spPr>
        <p:txBody>
          <a:bodyPr/>
          <a:lstStyle/>
          <a:p>
            <a:pPr marL="0" marR="0">
              <a:lnSpc>
                <a:spcPct val="107000"/>
              </a:lnSpc>
              <a:spcBef>
                <a:spcPts val="0"/>
              </a:spcBef>
              <a:spcAft>
                <a:spcPts val="600"/>
              </a:spcAft>
            </a:pPr>
            <a:r>
              <a:rPr lang="en-US" sz="2000"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t>Includes a per-paycheck contribution </a:t>
            </a:r>
            <a:endParaRPr lang="en-US" sz="2000" kern="100" dirty="0">
              <a:solidFill>
                <a:srgbClr val="002243"/>
              </a:solidFill>
              <a:effectLst/>
              <a:latin typeface="Calibri" panose="020F0502020204030204" pitchFamily="34" charset="0"/>
              <a:ea typeface="Calibri" panose="020F0502020204030204" pitchFamily="34" charset="0"/>
              <a:cs typeface="Times New Roman" panose="02020603050405020304" pitchFamily="18" charset="0"/>
            </a:endParaRPr>
          </a:p>
          <a:p>
            <a:pPr marL="417512" lvl="1">
              <a:lnSpc>
                <a:spcPct val="107000"/>
              </a:lnSpc>
              <a:spcBef>
                <a:spcPts val="0"/>
              </a:spcBef>
              <a:spcAft>
                <a:spcPts val="600"/>
              </a:spcAft>
            </a:pPr>
            <a:r>
              <a:rPr lang="en-US" kern="100" dirty="0">
                <a:effectLst/>
                <a:latin typeface="Arial" panose="020B0604020202020204" pitchFamily="34" charset="0"/>
                <a:ea typeface="Calibri" panose="020F0502020204030204" pitchFamily="34" charset="0"/>
                <a:cs typeface="Times New Roman" panose="02020603050405020304" pitchFamily="18" charset="0"/>
              </a:rPr>
              <a:t>You pay copayments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17512" lvl="1">
              <a:lnSpc>
                <a:spcPct val="107000"/>
              </a:lnSpc>
              <a:spcBef>
                <a:spcPts val="0"/>
              </a:spcBef>
              <a:spcAft>
                <a:spcPts val="600"/>
              </a:spcAft>
            </a:pPr>
            <a:r>
              <a:rPr lang="en-US" kern="100" dirty="0">
                <a:effectLst/>
                <a:latin typeface="Arial" panose="020B0604020202020204" pitchFamily="34" charset="0"/>
                <a:ea typeface="Calibri" panose="020F0502020204030204" pitchFamily="34" charset="0"/>
                <a:cs typeface="Times New Roman" panose="02020603050405020304" pitchFamily="18" charset="0"/>
              </a:rPr>
              <a:t>No deductible for many services</a:t>
            </a:r>
            <a:br>
              <a:rPr lang="en-US" kern="100" dirty="0">
                <a:effectLst/>
                <a:latin typeface="Arial" panose="020B0604020202020204" pitchFamily="34" charset="0"/>
                <a:ea typeface="Calibri" panose="020F0502020204030204" pitchFamily="34" charset="0"/>
                <a:cs typeface="Times New Roman" panose="02020603050405020304" pitchFamily="18" charset="0"/>
              </a:rPr>
            </a:b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t>In-network deductible:</a:t>
            </a:r>
            <a:endParaRPr lang="en-US" sz="2000" kern="100" dirty="0">
              <a:solidFill>
                <a:srgbClr val="002243"/>
              </a:solidFill>
              <a:effectLst/>
              <a:latin typeface="Calibri" panose="020F0502020204030204" pitchFamily="34" charset="0"/>
              <a:ea typeface="Calibri" panose="020F0502020204030204" pitchFamily="34" charset="0"/>
              <a:cs typeface="Times New Roman" panose="02020603050405020304" pitchFamily="18" charset="0"/>
            </a:endParaRPr>
          </a:p>
          <a:p>
            <a:pPr marL="417512" lvl="1">
              <a:lnSpc>
                <a:spcPct val="107000"/>
              </a:lnSpc>
              <a:spcBef>
                <a:spcPts val="0"/>
              </a:spcBef>
              <a:spcAft>
                <a:spcPts val="600"/>
              </a:spcAft>
            </a:pPr>
            <a:r>
              <a:rPr lang="en-US" kern="100" dirty="0">
                <a:effectLst/>
                <a:latin typeface="Arial" panose="020B0604020202020204" pitchFamily="34" charset="0"/>
                <a:ea typeface="Calibri" panose="020F0502020204030204" pitchFamily="34" charset="0"/>
                <a:cs typeface="Times New Roman" panose="02020603050405020304" pitchFamily="18" charset="0"/>
              </a:rPr>
              <a:t>$250 - $900 (individual)</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17512" lvl="1">
              <a:lnSpc>
                <a:spcPct val="107000"/>
              </a:lnSpc>
              <a:spcBef>
                <a:spcPts val="0"/>
              </a:spcBef>
              <a:spcAft>
                <a:spcPts val="600"/>
              </a:spcAft>
            </a:pPr>
            <a:r>
              <a:rPr lang="en-US" kern="100" dirty="0">
                <a:effectLst/>
                <a:latin typeface="Arial" panose="020B0604020202020204" pitchFamily="34" charset="0"/>
                <a:ea typeface="Calibri" panose="020F0502020204030204" pitchFamily="34" charset="0"/>
                <a:cs typeface="Times New Roman" panose="02020603050405020304" pitchFamily="18" charset="0"/>
              </a:rPr>
              <a:t>$500 - $1,800 (family)</a:t>
            </a:r>
            <a:br>
              <a:rPr lang="en-US" kern="100" dirty="0">
                <a:effectLst/>
                <a:latin typeface="Arial" panose="020B0604020202020204" pitchFamily="34" charset="0"/>
                <a:ea typeface="Calibri" panose="020F0502020204030204" pitchFamily="34" charset="0"/>
                <a:cs typeface="Times New Roman" panose="02020603050405020304" pitchFamily="18" charset="0"/>
              </a:rPr>
            </a:b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21" name="Picture 20" descr="A doctor holding a heart&#10;&#10;Description automatically generated">
            <a:extLst>
              <a:ext uri="{FF2B5EF4-FFF2-40B4-BE49-F238E27FC236}">
                <a16:creationId xmlns:a16="http://schemas.microsoft.com/office/drawing/2014/main" id="{B4DC144A-C2F8-EA1D-B67A-F9B721541DB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57900" y="-1"/>
            <a:ext cx="6134100" cy="6068787"/>
          </a:xfrm>
          <a:prstGeom prst="rect">
            <a:avLst/>
          </a:prstGeom>
        </p:spPr>
      </p:pic>
    </p:spTree>
    <p:extLst>
      <p:ext uri="{BB962C8B-B14F-4D97-AF65-F5344CB8AC3E}">
        <p14:creationId xmlns:p14="http://schemas.microsoft.com/office/powerpoint/2010/main" val="427599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3A4BE03-25A2-5EF7-8110-F701CAC24857}"/>
              </a:ext>
            </a:extLst>
          </p:cNvPr>
          <p:cNvSpPr>
            <a:spLocks noGrp="1"/>
          </p:cNvSpPr>
          <p:nvPr>
            <p:ph type="title"/>
          </p:nvPr>
        </p:nvSpPr>
        <p:spPr/>
        <p:txBody>
          <a:bodyPr/>
          <a:lstStyle/>
          <a:p>
            <a:r>
              <a:rPr lang="en-US" b="1" dirty="0">
                <a:solidFill>
                  <a:srgbClr val="002243"/>
                </a:solidFill>
              </a:rPr>
              <a:t>LG Select Plan </a:t>
            </a:r>
            <a:r>
              <a:rPr lang="en-US" dirty="0">
                <a:solidFill>
                  <a:srgbClr val="002243"/>
                </a:solidFill>
              </a:rPr>
              <a:t>– How it works</a:t>
            </a:r>
          </a:p>
        </p:txBody>
      </p:sp>
      <p:pic>
        <p:nvPicPr>
          <p:cNvPr id="10" name="Picture 9" descr="A red heart and a stethoscope&#10;&#10;Description automatically generated">
            <a:extLst>
              <a:ext uri="{FF2B5EF4-FFF2-40B4-BE49-F238E27FC236}">
                <a16:creationId xmlns:a16="http://schemas.microsoft.com/office/drawing/2014/main" id="{5B57B548-01F0-6513-5548-AE86B64048D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5368" y="1120957"/>
            <a:ext cx="1367246" cy="1372434"/>
          </a:xfrm>
          <a:prstGeom prst="rect">
            <a:avLst/>
          </a:prstGeom>
        </p:spPr>
      </p:pic>
      <p:pic>
        <p:nvPicPr>
          <p:cNvPr id="2" name="Picture 1" descr="A doctor holding a heart&#10;&#10;Description automatically generated">
            <a:extLst>
              <a:ext uri="{FF2B5EF4-FFF2-40B4-BE49-F238E27FC236}">
                <a16:creationId xmlns:a16="http://schemas.microsoft.com/office/drawing/2014/main" id="{A7E68E9B-0D7D-B350-44EC-E5146174273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5368" y="1120957"/>
            <a:ext cx="1387204" cy="1372434"/>
          </a:xfrm>
          <a:prstGeom prst="rect">
            <a:avLst/>
          </a:prstGeom>
        </p:spPr>
      </p:pic>
      <p:sp>
        <p:nvSpPr>
          <p:cNvPr id="4" name="Rectangle 3">
            <a:extLst>
              <a:ext uri="{FF2B5EF4-FFF2-40B4-BE49-F238E27FC236}">
                <a16:creationId xmlns:a16="http://schemas.microsoft.com/office/drawing/2014/main" id="{08A9E92B-1885-4BFD-A5B7-E0F446A99F51}"/>
              </a:ext>
            </a:extLst>
          </p:cNvPr>
          <p:cNvSpPr/>
          <p:nvPr/>
        </p:nvSpPr>
        <p:spPr bwMode="auto">
          <a:xfrm>
            <a:off x="2578729" y="2144162"/>
            <a:ext cx="1618925" cy="288068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Arial" panose="020B0604020202020204" pitchFamily="34" charset="0"/>
              </a:rPr>
              <a:t>Plan pays</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a:t>100%</a:t>
            </a:r>
          </a:p>
        </p:txBody>
      </p:sp>
      <p:sp>
        <p:nvSpPr>
          <p:cNvPr id="5" name="Rectangle 4">
            <a:extLst>
              <a:ext uri="{FF2B5EF4-FFF2-40B4-BE49-F238E27FC236}">
                <a16:creationId xmlns:a16="http://schemas.microsoft.com/office/drawing/2014/main" id="{F35DCD78-038C-A57B-A97C-3050BF6A699F}"/>
              </a:ext>
            </a:extLst>
          </p:cNvPr>
          <p:cNvSpPr/>
          <p:nvPr/>
        </p:nvSpPr>
        <p:spPr bwMode="auto">
          <a:xfrm>
            <a:off x="4361929" y="2154724"/>
            <a:ext cx="1618925" cy="2880683"/>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COPAYMENTS</a:t>
            </a: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Arial" panose="020B0604020202020204" pitchFamily="34" charset="0"/>
              </a:rPr>
              <a:t>You pay </a:t>
            </a:r>
            <a:br>
              <a:rPr kumimoji="0" lang="en-US" sz="1400" b="0" i="0" u="none" strike="noStrike" cap="none" normalizeH="0" baseline="0" dirty="0">
                <a:ln>
                  <a:noFill/>
                </a:ln>
                <a:solidFill>
                  <a:schemeClr val="bg1"/>
                </a:solidFill>
                <a:effectLst/>
                <a:latin typeface="Arial" panose="020B0604020202020204" pitchFamily="34" charset="0"/>
              </a:rPr>
            </a:br>
            <a:r>
              <a:rPr kumimoji="0" lang="en-US" sz="2400" b="0" i="0" u="none" strike="noStrike" cap="none" normalizeH="0" baseline="0" dirty="0">
                <a:ln>
                  <a:noFill/>
                </a:ln>
                <a:solidFill>
                  <a:schemeClr val="bg1"/>
                </a:solidFill>
                <a:effectLst/>
                <a:latin typeface="Arial" panose="020B0604020202020204" pitchFamily="34" charset="0"/>
              </a:rPr>
              <a:t>$15 - $30</a:t>
            </a:r>
            <a:br>
              <a:rPr kumimoji="0" lang="en-US" sz="2400" b="0" i="0" u="none" strike="noStrike" cap="none" normalizeH="0" baseline="0" dirty="0">
                <a:ln>
                  <a:noFill/>
                </a:ln>
                <a:solidFill>
                  <a:schemeClr val="bg1"/>
                </a:solidFill>
                <a:effectLst/>
                <a:latin typeface="Arial" panose="020B0604020202020204" pitchFamily="34" charset="0"/>
              </a:rPr>
            </a:br>
            <a:r>
              <a:rPr lang="en-US" sz="1600" dirty="0">
                <a:solidFill>
                  <a:schemeClr val="bg1"/>
                </a:solidFill>
              </a:rPr>
              <a:t>d</a:t>
            </a:r>
            <a:r>
              <a:rPr kumimoji="0" lang="en-US" sz="1600" b="0" i="0" u="none" strike="noStrike" cap="none" normalizeH="0" baseline="0" dirty="0">
                <a:ln>
                  <a:noFill/>
                </a:ln>
                <a:solidFill>
                  <a:schemeClr val="bg1"/>
                </a:solidFill>
                <a:effectLst/>
                <a:latin typeface="Arial" panose="020B0604020202020204" pitchFamily="34" charset="0"/>
              </a:rPr>
              <a:t>octor visits</a:t>
            </a:r>
            <a:br>
              <a:rPr kumimoji="0" lang="en-US" sz="1600" b="0" i="0" u="none" strike="noStrike" cap="none" normalizeH="0" baseline="0" dirty="0">
                <a:ln>
                  <a:noFill/>
                </a:ln>
                <a:solidFill>
                  <a:schemeClr val="bg1"/>
                </a:solidFill>
                <a:effectLst/>
                <a:latin typeface="Arial" panose="020B0604020202020204" pitchFamily="34" charset="0"/>
              </a:rPr>
            </a:br>
            <a:endParaRPr kumimoji="0" lang="en-US" sz="1600" b="0" i="0" u="none" strike="noStrike" cap="none" normalizeH="0" baseline="0" dirty="0">
              <a:ln>
                <a:noFill/>
              </a:ln>
              <a:solidFill>
                <a:schemeClr val="bg1"/>
              </a:solidFill>
              <a:effectLst/>
              <a:latin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bg1"/>
                </a:solidFill>
              </a:rPr>
              <a:t>$200</a:t>
            </a:r>
          </a:p>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Arial" panose="020B0604020202020204" pitchFamily="34" charset="0"/>
              </a:rPr>
              <a:t>inpatient hospitalization</a:t>
            </a:r>
          </a:p>
          <a:p>
            <a:pPr marL="0" marR="0" indent="0" algn="ctr" defTabSz="914400" rtl="0" eaLnBrk="1" fontAlgn="base" latinLnBrk="0" hangingPunct="1">
              <a:lnSpc>
                <a:spcPct val="100000"/>
              </a:lnSpc>
              <a:spcBef>
                <a:spcPct val="0"/>
              </a:spcBef>
              <a:spcAft>
                <a:spcPct val="0"/>
              </a:spcAft>
              <a:buClrTx/>
              <a:buSzTx/>
              <a:buFontTx/>
              <a:buNone/>
              <a:tabLst/>
            </a:pPr>
            <a:endParaRPr lang="en-US" sz="2400" dirty="0">
              <a:solidFill>
                <a:schemeClr val="bg1"/>
              </a:solidFill>
            </a:endParaRPr>
          </a:p>
        </p:txBody>
      </p:sp>
      <p:sp>
        <p:nvSpPr>
          <p:cNvPr id="7" name="Rectangle 6">
            <a:extLst>
              <a:ext uri="{FF2B5EF4-FFF2-40B4-BE49-F238E27FC236}">
                <a16:creationId xmlns:a16="http://schemas.microsoft.com/office/drawing/2014/main" id="{38D55309-BC27-65CA-0555-71F8E96EB123}"/>
              </a:ext>
            </a:extLst>
          </p:cNvPr>
          <p:cNvSpPr/>
          <p:nvPr/>
        </p:nvSpPr>
        <p:spPr bwMode="auto">
          <a:xfrm>
            <a:off x="9545463" y="2144162"/>
            <a:ext cx="1618925" cy="288068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Arial" panose="020B0604020202020204" pitchFamily="34" charset="0"/>
              </a:rPr>
              <a:t>Plan pays</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a:t>100%</a:t>
            </a:r>
          </a:p>
        </p:txBody>
      </p:sp>
      <p:sp>
        <p:nvSpPr>
          <p:cNvPr id="8" name="Rectangle 7">
            <a:extLst>
              <a:ext uri="{FF2B5EF4-FFF2-40B4-BE49-F238E27FC236}">
                <a16:creationId xmlns:a16="http://schemas.microsoft.com/office/drawing/2014/main" id="{13B013EE-1E1F-D6D8-0975-5407EBF14AC2}"/>
              </a:ext>
            </a:extLst>
          </p:cNvPr>
          <p:cNvSpPr/>
          <p:nvPr/>
        </p:nvSpPr>
        <p:spPr bwMode="auto">
          <a:xfrm>
            <a:off x="6145129" y="2154725"/>
            <a:ext cx="3236059" cy="2134248"/>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COINSURANCE</a:t>
            </a: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Arial" panose="020B0604020202020204" pitchFamily="34" charset="0"/>
              </a:rPr>
              <a:t>Plan pays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solidFill>
                <a:effectLst/>
                <a:latin typeface="Arial" panose="020B0604020202020204" pitchFamily="34" charset="0"/>
              </a:rPr>
              <a:t>80% to 100%</a:t>
            </a:r>
            <a:endParaRPr kumimoji="0" lang="en-US" sz="1400" b="0" i="0" u="none" strike="noStrike" cap="none" normalizeH="0" baseline="0" dirty="0">
              <a:ln>
                <a:noFill/>
              </a:ln>
              <a:solidFill>
                <a:schemeClr val="tx2"/>
              </a:solidFill>
              <a:effectLst/>
              <a:latin typeface="Arial" panose="020B0604020202020204" pitchFamily="34" charset="0"/>
            </a:endParaRPr>
          </a:p>
        </p:txBody>
      </p:sp>
      <p:cxnSp>
        <p:nvCxnSpPr>
          <p:cNvPr id="9" name="Straight Connector 8">
            <a:extLst>
              <a:ext uri="{FF2B5EF4-FFF2-40B4-BE49-F238E27FC236}">
                <a16:creationId xmlns:a16="http://schemas.microsoft.com/office/drawing/2014/main" id="{3E9CDDFD-1FC4-F8D6-6729-4E78F4FB1584}"/>
              </a:ext>
            </a:extLst>
          </p:cNvPr>
          <p:cNvCxnSpPr/>
          <p:nvPr/>
        </p:nvCxnSpPr>
        <p:spPr bwMode="auto">
          <a:xfrm>
            <a:off x="2578729" y="2029097"/>
            <a:ext cx="1618925" cy="0"/>
          </a:xfrm>
          <a:prstGeom prst="line">
            <a:avLst/>
          </a:prstGeom>
          <a:noFill/>
          <a:ln w="28575" cap="flat" cmpd="sng" algn="ctr">
            <a:solidFill>
              <a:srgbClr val="0A29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798A543D-284F-F301-429C-446B703A57F3}"/>
              </a:ext>
            </a:extLst>
          </p:cNvPr>
          <p:cNvCxnSpPr/>
          <p:nvPr/>
        </p:nvCxnSpPr>
        <p:spPr bwMode="auto">
          <a:xfrm flipV="1">
            <a:off x="4361929" y="2024743"/>
            <a:ext cx="5019259" cy="13063"/>
          </a:xfrm>
          <a:prstGeom prst="line">
            <a:avLst/>
          </a:prstGeom>
          <a:noFill/>
          <a:ln w="28575" cap="flat" cmpd="sng" algn="ctr">
            <a:solidFill>
              <a:srgbClr val="0A29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35459B38-EF85-6C94-BA78-4F53CBFA98E5}"/>
              </a:ext>
            </a:extLst>
          </p:cNvPr>
          <p:cNvCxnSpPr/>
          <p:nvPr/>
        </p:nvCxnSpPr>
        <p:spPr bwMode="auto">
          <a:xfrm>
            <a:off x="9545463" y="2024743"/>
            <a:ext cx="1618925" cy="0"/>
          </a:xfrm>
          <a:prstGeom prst="line">
            <a:avLst/>
          </a:prstGeom>
          <a:noFill/>
          <a:ln w="28575" cap="flat" cmpd="sng" algn="ctr">
            <a:solidFill>
              <a:srgbClr val="0A29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499F1B78-F127-C88E-47CD-7C8A68A664F0}"/>
              </a:ext>
            </a:extLst>
          </p:cNvPr>
          <p:cNvSpPr/>
          <p:nvPr/>
        </p:nvSpPr>
        <p:spPr bwMode="auto">
          <a:xfrm>
            <a:off x="6142656" y="4405891"/>
            <a:ext cx="3236059" cy="618953"/>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Arial" panose="020B0604020202020204" pitchFamily="34" charset="0"/>
              </a:rPr>
              <a:t>You pay</a:t>
            </a:r>
            <a:br>
              <a:rPr kumimoji="0" lang="en-US" sz="1400" b="0" i="0" u="none" strike="noStrike" cap="none" normalizeH="0" baseline="0" dirty="0">
                <a:ln>
                  <a:noFill/>
                </a:ln>
                <a:solidFill>
                  <a:schemeClr val="bg1"/>
                </a:solidFill>
                <a:effectLst/>
                <a:latin typeface="Arial" panose="020B0604020202020204" pitchFamily="34" charset="0"/>
              </a:rPr>
            </a:br>
            <a:r>
              <a:rPr kumimoji="0" lang="en-US" sz="1400" b="0" i="0" u="none" strike="noStrike" cap="none" normalizeH="0" baseline="0" dirty="0">
                <a:ln>
                  <a:noFill/>
                </a:ln>
                <a:solidFill>
                  <a:schemeClr val="bg1"/>
                </a:solidFill>
                <a:effectLst/>
                <a:latin typeface="Arial" panose="020B0604020202020204" pitchFamily="34" charset="0"/>
              </a:rPr>
              <a:t>up to 20%</a:t>
            </a:r>
          </a:p>
        </p:txBody>
      </p:sp>
      <p:sp>
        <p:nvSpPr>
          <p:cNvPr id="15" name="TextBox 14">
            <a:extLst>
              <a:ext uri="{FF2B5EF4-FFF2-40B4-BE49-F238E27FC236}">
                <a16:creationId xmlns:a16="http://schemas.microsoft.com/office/drawing/2014/main" id="{7E30A9DC-C09B-7857-2ACB-1897BCC4FC36}"/>
              </a:ext>
            </a:extLst>
          </p:cNvPr>
          <p:cNvSpPr txBox="1"/>
          <p:nvPr/>
        </p:nvSpPr>
        <p:spPr bwMode="auto">
          <a:xfrm>
            <a:off x="2578729" y="1580793"/>
            <a:ext cx="16189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400" b="1" dirty="0">
                <a:solidFill>
                  <a:schemeClr val="bg1">
                    <a:lumMod val="50000"/>
                  </a:schemeClr>
                </a:solidFill>
              </a:rPr>
              <a:t>In-network</a:t>
            </a:r>
            <a:br>
              <a:rPr lang="en-US" sz="1400" b="1" dirty="0">
                <a:solidFill>
                  <a:schemeClr val="bg1">
                    <a:lumMod val="50000"/>
                  </a:schemeClr>
                </a:solidFill>
              </a:rPr>
            </a:br>
            <a:r>
              <a:rPr lang="en-US" sz="1400" b="1" dirty="0">
                <a:solidFill>
                  <a:schemeClr val="bg1">
                    <a:lumMod val="50000"/>
                  </a:schemeClr>
                </a:solidFill>
              </a:rPr>
              <a:t>preventive care</a:t>
            </a:r>
          </a:p>
        </p:txBody>
      </p:sp>
      <p:sp>
        <p:nvSpPr>
          <p:cNvPr id="16" name="TextBox 15">
            <a:extLst>
              <a:ext uri="{FF2B5EF4-FFF2-40B4-BE49-F238E27FC236}">
                <a16:creationId xmlns:a16="http://schemas.microsoft.com/office/drawing/2014/main" id="{5F85AE9F-93DA-EB0B-D351-DDE9A2C65B7A}"/>
              </a:ext>
            </a:extLst>
          </p:cNvPr>
          <p:cNvSpPr txBox="1"/>
          <p:nvPr/>
        </p:nvSpPr>
        <p:spPr bwMode="auto">
          <a:xfrm>
            <a:off x="4350054" y="1606919"/>
            <a:ext cx="502866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400" b="1" dirty="0">
                <a:solidFill>
                  <a:schemeClr val="bg1">
                    <a:lumMod val="50000"/>
                  </a:schemeClr>
                </a:solidFill>
              </a:rPr>
              <a:t>Tier 1</a:t>
            </a:r>
            <a:br>
              <a:rPr lang="en-US" sz="1400" b="1" dirty="0">
                <a:solidFill>
                  <a:schemeClr val="bg1">
                    <a:lumMod val="50000"/>
                  </a:schemeClr>
                </a:solidFill>
              </a:rPr>
            </a:br>
            <a:r>
              <a:rPr lang="en-US" sz="1400" b="1" dirty="0">
                <a:solidFill>
                  <a:schemeClr val="bg1">
                    <a:lumMod val="50000"/>
                  </a:schemeClr>
                </a:solidFill>
              </a:rPr>
              <a:t>non-preventive medical</a:t>
            </a:r>
          </a:p>
        </p:txBody>
      </p:sp>
      <p:sp>
        <p:nvSpPr>
          <p:cNvPr id="17" name="TextBox 16">
            <a:extLst>
              <a:ext uri="{FF2B5EF4-FFF2-40B4-BE49-F238E27FC236}">
                <a16:creationId xmlns:a16="http://schemas.microsoft.com/office/drawing/2014/main" id="{E70205FB-E1A2-AE1A-74B4-F4D03BE78D7C}"/>
              </a:ext>
            </a:extLst>
          </p:cNvPr>
          <p:cNvSpPr txBox="1"/>
          <p:nvPr/>
        </p:nvSpPr>
        <p:spPr bwMode="auto">
          <a:xfrm>
            <a:off x="9545463" y="1756468"/>
            <a:ext cx="16189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b="1" dirty="0">
                <a:solidFill>
                  <a:schemeClr val="bg1">
                    <a:lumMod val="50000"/>
                  </a:schemeClr>
                </a:solidFill>
              </a:rPr>
              <a:t>OOP maximum</a:t>
            </a:r>
            <a:endParaRPr lang="en-US" sz="1400" b="1" dirty="0">
              <a:solidFill>
                <a:schemeClr val="bg1">
                  <a:lumMod val="50000"/>
                </a:schemeClr>
              </a:solidFill>
            </a:endParaRPr>
          </a:p>
        </p:txBody>
      </p:sp>
      <p:cxnSp>
        <p:nvCxnSpPr>
          <p:cNvPr id="18" name="Straight Arrow Connector 17">
            <a:extLst>
              <a:ext uri="{FF2B5EF4-FFF2-40B4-BE49-F238E27FC236}">
                <a16:creationId xmlns:a16="http://schemas.microsoft.com/office/drawing/2014/main" id="{12C52EF8-E01E-1BEA-2DB0-744CAF5A3695}"/>
              </a:ext>
            </a:extLst>
          </p:cNvPr>
          <p:cNvCxnSpPr>
            <a:cxnSpLocks/>
          </p:cNvCxnSpPr>
          <p:nvPr/>
        </p:nvCxnSpPr>
        <p:spPr bwMode="auto">
          <a:xfrm flipH="1" flipV="1">
            <a:off x="5171392" y="5078952"/>
            <a:ext cx="1271690" cy="659675"/>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FF4D7D99-5BD8-F915-353D-5136743FC752}"/>
              </a:ext>
            </a:extLst>
          </p:cNvPr>
          <p:cNvCxnSpPr/>
          <p:nvPr/>
        </p:nvCxnSpPr>
        <p:spPr bwMode="auto">
          <a:xfrm flipV="1">
            <a:off x="6541485" y="5106282"/>
            <a:ext cx="1149532" cy="616943"/>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64E6FF19-A204-5D74-2402-220A11A6AFF5}"/>
              </a:ext>
            </a:extLst>
          </p:cNvPr>
          <p:cNvSpPr txBox="1"/>
          <p:nvPr/>
        </p:nvSpPr>
        <p:spPr bwMode="auto">
          <a:xfrm>
            <a:off x="3793788" y="5738627"/>
            <a:ext cx="5914416" cy="215444"/>
          </a:xfrm>
          <a:prstGeom prst="rect">
            <a:avLst/>
          </a:prstGeom>
          <a:solidFill>
            <a:schemeClr val="bg1"/>
          </a:solidFill>
          <a:ln>
            <a:noFill/>
          </a:ln>
          <a:effectLst/>
        </p:spPr>
        <p:txBody>
          <a:bodyPr vert="horz" wrap="square" lIns="0" tIns="0" rIns="0" bIns="0" numCol="1" rtlCol="0" anchor="b" anchorCtr="0" compatLnSpc="1">
            <a:prstTxWarp prst="textNoShape">
              <a:avLst/>
            </a:prstTxWarp>
            <a:spAutoFit/>
          </a:bodyPr>
          <a:lstStyle/>
          <a:p>
            <a:pPr algn="l"/>
            <a:r>
              <a:rPr lang="en-US" sz="1400" b="1" dirty="0">
                <a:solidFill>
                  <a:schemeClr val="bg1">
                    <a:lumMod val="50000"/>
                  </a:schemeClr>
                </a:solidFill>
              </a:rPr>
              <a:t>With the help of your FSA, if you elected to make FSA contributions</a:t>
            </a:r>
          </a:p>
        </p:txBody>
      </p:sp>
      <p:sp>
        <p:nvSpPr>
          <p:cNvPr id="22" name="TextBox 21">
            <a:extLst>
              <a:ext uri="{FF2B5EF4-FFF2-40B4-BE49-F238E27FC236}">
                <a16:creationId xmlns:a16="http://schemas.microsoft.com/office/drawing/2014/main" id="{AD6D37B7-85EA-2AEF-1BDD-3E615889D1F7}"/>
              </a:ext>
            </a:extLst>
          </p:cNvPr>
          <p:cNvSpPr txBox="1"/>
          <p:nvPr/>
        </p:nvSpPr>
        <p:spPr bwMode="auto">
          <a:xfrm>
            <a:off x="9613271" y="4405891"/>
            <a:ext cx="133049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tabLst>
                <a:tab pos="854075" algn="l"/>
              </a:tabLst>
            </a:pPr>
            <a:r>
              <a:rPr lang="en-US" sz="1200" b="1" dirty="0">
                <a:solidFill>
                  <a:schemeClr val="tx1"/>
                </a:solidFill>
              </a:rPr>
              <a:t>Tier 1</a:t>
            </a:r>
          </a:p>
          <a:p>
            <a:pPr algn="l">
              <a:tabLst>
                <a:tab pos="854075" algn="l"/>
              </a:tabLst>
            </a:pPr>
            <a:r>
              <a:rPr lang="en-US" sz="1200" dirty="0">
                <a:solidFill>
                  <a:schemeClr val="tx1"/>
                </a:solidFill>
              </a:rPr>
              <a:t>Individual: 	$1,500</a:t>
            </a:r>
          </a:p>
          <a:p>
            <a:pPr algn="l">
              <a:tabLst>
                <a:tab pos="854075" algn="l"/>
              </a:tabLst>
            </a:pPr>
            <a:r>
              <a:rPr lang="en-US" sz="1200" dirty="0">
                <a:solidFill>
                  <a:schemeClr val="tx1"/>
                </a:solidFill>
              </a:rPr>
              <a:t>Family: 	$3,000</a:t>
            </a:r>
          </a:p>
        </p:txBody>
      </p:sp>
    </p:spTree>
    <p:extLst>
      <p:ext uri="{BB962C8B-B14F-4D97-AF65-F5344CB8AC3E}">
        <p14:creationId xmlns:p14="http://schemas.microsoft.com/office/powerpoint/2010/main" val="210530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3A4BE03-25A2-5EF7-8110-F701CAC24857}"/>
              </a:ext>
            </a:extLst>
          </p:cNvPr>
          <p:cNvSpPr>
            <a:spLocks noGrp="1"/>
          </p:cNvSpPr>
          <p:nvPr>
            <p:ph type="title"/>
          </p:nvPr>
        </p:nvSpPr>
        <p:spPr/>
        <p:txBody>
          <a:bodyPr/>
          <a:lstStyle/>
          <a:p>
            <a:r>
              <a:rPr lang="en-US" b="1" dirty="0">
                <a:solidFill>
                  <a:srgbClr val="002243"/>
                </a:solidFill>
              </a:rPr>
              <a:t>LG Select Plan </a:t>
            </a:r>
            <a:r>
              <a:rPr lang="en-US" dirty="0">
                <a:solidFill>
                  <a:srgbClr val="002243"/>
                </a:solidFill>
              </a:rPr>
              <a:t>+ Health Care Flexible Spending Account</a:t>
            </a:r>
          </a:p>
        </p:txBody>
      </p:sp>
      <p:sp>
        <p:nvSpPr>
          <p:cNvPr id="6" name="Content Placeholder 16">
            <a:extLst>
              <a:ext uri="{FF2B5EF4-FFF2-40B4-BE49-F238E27FC236}">
                <a16:creationId xmlns:a16="http://schemas.microsoft.com/office/drawing/2014/main" id="{3F51D831-D9E3-3FB4-C515-A94B130A3793}"/>
              </a:ext>
            </a:extLst>
          </p:cNvPr>
          <p:cNvSpPr>
            <a:spLocks noGrp="1"/>
          </p:cNvSpPr>
          <p:nvPr>
            <p:ph idx="1"/>
          </p:nvPr>
        </p:nvSpPr>
        <p:spPr>
          <a:xfrm>
            <a:off x="2612571" y="1120957"/>
            <a:ext cx="8717280" cy="3897832"/>
          </a:xfrm>
        </p:spPr>
        <p:txBody>
          <a:bodyPr/>
          <a:lstStyle/>
          <a:p>
            <a:pPr marL="0" marR="0">
              <a:lnSpc>
                <a:spcPct val="107000"/>
              </a:lnSpc>
              <a:spcBef>
                <a:spcPts val="0"/>
              </a:spcBef>
              <a:spcAft>
                <a:spcPts val="600"/>
              </a:spcAft>
            </a:pPr>
            <a:r>
              <a:rPr lang="en-US" kern="100" dirty="0">
                <a:solidFill>
                  <a:srgbClr val="002243"/>
                </a:solidFill>
                <a:latin typeface="+mj-lt"/>
                <a:ea typeface="Calibri" panose="020F0502020204030204" pitchFamily="34" charset="0"/>
                <a:cs typeface="Times New Roman" panose="02020603050405020304" pitchFamily="18" charset="0"/>
              </a:rPr>
              <a:t>Save tax-free</a:t>
            </a:r>
          </a:p>
          <a:p>
            <a:pPr marL="417512" marR="0" lvl="1">
              <a:lnSpc>
                <a:spcPct val="107000"/>
              </a:lnSpc>
              <a:spcBef>
                <a:spcPts val="0"/>
              </a:spcBef>
              <a:spcAft>
                <a:spcPts val="600"/>
              </a:spcAft>
            </a:pPr>
            <a:r>
              <a:rPr lang="en-US" b="1" kern="100" dirty="0">
                <a:latin typeface="+mj-lt"/>
                <a:cs typeface="Times New Roman" panose="02020603050405020304" pitchFamily="18" charset="0"/>
              </a:rPr>
              <a:t>Money you save comes out before taxes</a:t>
            </a:r>
          </a:p>
          <a:p>
            <a:pPr marL="114299" lvl="1" indent="0">
              <a:lnSpc>
                <a:spcPct val="107000"/>
              </a:lnSpc>
              <a:spcBef>
                <a:spcPts val="0"/>
              </a:spcBef>
              <a:spcAft>
                <a:spcPts val="60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kern="100" dirty="0">
                <a:solidFill>
                  <a:srgbClr val="002243"/>
                </a:solidFill>
                <a:latin typeface="Arial" panose="020B0604020202020204" pitchFamily="34" charset="0"/>
                <a:ea typeface="Calibri" panose="020F0502020204030204" pitchFamily="34" charset="0"/>
                <a:cs typeface="Times New Roman" panose="02020603050405020304" pitchFamily="18" charset="0"/>
              </a:rPr>
              <a:t>Pay for medical, dental and vision expenses</a:t>
            </a:r>
            <a:endParaRPr lang="en-US" kern="100" dirty="0">
              <a:effectLst/>
              <a:latin typeface="Arial" panose="020B0604020202020204" pitchFamily="34" charset="0"/>
              <a:ea typeface="Calibri" panose="020F0502020204030204" pitchFamily="34" charset="0"/>
              <a:cs typeface="Times New Roman" panose="02020603050405020304" pitchFamily="18" charset="0"/>
            </a:endParaRPr>
          </a:p>
          <a:p>
            <a:pPr marL="417512" lvl="1">
              <a:lnSpc>
                <a:spcPct val="107000"/>
              </a:lnSpc>
              <a:spcBef>
                <a:spcPts val="0"/>
              </a:spcBef>
              <a:spcAft>
                <a:spcPts val="600"/>
              </a:spcAft>
            </a:pPr>
            <a:r>
              <a:rPr lang="en-US" b="1" kern="100" dirty="0">
                <a:latin typeface="+mj-lt"/>
                <a:ea typeface="Calibri" panose="020F0502020204030204" pitchFamily="34" charset="0"/>
                <a:cs typeface="Times New Roman" panose="02020603050405020304" pitchFamily="18" charset="0"/>
              </a:rPr>
              <a:t>Deductible, copayments and coinsurance</a:t>
            </a:r>
          </a:p>
          <a:p>
            <a:pPr marL="417512" lvl="1">
              <a:lnSpc>
                <a:spcPct val="107000"/>
              </a:lnSpc>
              <a:spcBef>
                <a:spcPts val="0"/>
              </a:spcBef>
              <a:spcAft>
                <a:spcPts val="600"/>
              </a:spcAft>
            </a:pPr>
            <a:r>
              <a:rPr lang="en-US" b="1" kern="100" dirty="0">
                <a:latin typeface="+mj-lt"/>
                <a:ea typeface="Calibri" panose="020F0502020204030204" pitchFamily="34" charset="0"/>
                <a:cs typeface="Times New Roman" panose="02020603050405020304" pitchFamily="18" charset="0"/>
              </a:rPr>
              <a:t>Other expenses not covered by the plans</a:t>
            </a:r>
          </a:p>
          <a:p>
            <a:pPr marL="417512" lvl="1">
              <a:lnSpc>
                <a:spcPct val="107000"/>
              </a:lnSpc>
              <a:spcBef>
                <a:spcPts val="0"/>
              </a:spcBef>
              <a:spcAft>
                <a:spcPts val="600"/>
              </a:spcAft>
            </a:pPr>
            <a:endParaRPr lang="en-US" b="1" kern="100" dirty="0">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kern="100" dirty="0">
                <a:solidFill>
                  <a:srgbClr val="002243"/>
                </a:solidFill>
                <a:latin typeface="Arial" panose="020B0604020202020204" pitchFamily="34" charset="0"/>
                <a:ea typeface="Calibri" panose="020F0502020204030204" pitchFamily="34" charset="0"/>
                <a:cs typeface="Times New Roman" panose="02020603050405020304" pitchFamily="18" charset="0"/>
              </a:rPr>
              <a:t>Use it or lose it</a:t>
            </a:r>
            <a:endParaRPr lang="en-US" kern="100" dirty="0">
              <a:effectLst/>
              <a:latin typeface="Arial" panose="020B0604020202020204" pitchFamily="34" charset="0"/>
              <a:ea typeface="Calibri" panose="020F0502020204030204" pitchFamily="34" charset="0"/>
              <a:cs typeface="Times New Roman" panose="02020603050405020304" pitchFamily="18" charset="0"/>
            </a:endParaRPr>
          </a:p>
          <a:p>
            <a:pPr marL="417512" lvl="1">
              <a:lnSpc>
                <a:spcPct val="107000"/>
              </a:lnSpc>
              <a:spcBef>
                <a:spcPts val="0"/>
              </a:spcBef>
              <a:spcAft>
                <a:spcPts val="600"/>
              </a:spcAft>
            </a:pPr>
            <a:r>
              <a:rPr lang="en-US" b="1" kern="100" dirty="0">
                <a:latin typeface="+mj-lt"/>
                <a:ea typeface="Calibri" panose="020F0502020204030204" pitchFamily="34" charset="0"/>
                <a:cs typeface="Times New Roman" panose="02020603050405020304" pitchFamily="18" charset="0"/>
              </a:rPr>
              <a:t>Does not roll over from year to year</a:t>
            </a:r>
          </a:p>
          <a:p>
            <a:pPr marL="417512" lvl="1">
              <a:lnSpc>
                <a:spcPct val="107000"/>
              </a:lnSpc>
              <a:spcBef>
                <a:spcPts val="0"/>
              </a:spcBef>
              <a:spcAft>
                <a:spcPts val="600"/>
              </a:spcAft>
            </a:pPr>
            <a:r>
              <a:rPr lang="en-US" b="1" kern="100" dirty="0">
                <a:latin typeface="+mj-lt"/>
                <a:ea typeface="Calibri" panose="020F0502020204030204" pitchFamily="34" charset="0"/>
                <a:cs typeface="Times New Roman" panose="02020603050405020304" pitchFamily="18" charset="0"/>
              </a:rPr>
              <a:t>Claim all expenses by September 15 of the following plan year</a:t>
            </a:r>
          </a:p>
        </p:txBody>
      </p:sp>
      <p:pic>
        <p:nvPicPr>
          <p:cNvPr id="2" name="Picture 1" descr="A doctor holding a heart&#10;&#10;Description automatically generated">
            <a:extLst>
              <a:ext uri="{FF2B5EF4-FFF2-40B4-BE49-F238E27FC236}">
                <a16:creationId xmlns:a16="http://schemas.microsoft.com/office/drawing/2014/main" id="{988563C5-9944-384C-72C8-0519FBD2EE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5368" y="1120957"/>
            <a:ext cx="1387204" cy="1372434"/>
          </a:xfrm>
          <a:prstGeom prst="rect">
            <a:avLst/>
          </a:prstGeom>
        </p:spPr>
      </p:pic>
    </p:spTree>
    <p:extLst>
      <p:ext uri="{BB962C8B-B14F-4D97-AF65-F5344CB8AC3E}">
        <p14:creationId xmlns:p14="http://schemas.microsoft.com/office/powerpoint/2010/main" val="234319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3A4BE03-25A2-5EF7-8110-F701CAC24857}"/>
              </a:ext>
            </a:extLst>
          </p:cNvPr>
          <p:cNvSpPr>
            <a:spLocks noGrp="1"/>
          </p:cNvSpPr>
          <p:nvPr>
            <p:ph type="title"/>
          </p:nvPr>
        </p:nvSpPr>
        <p:spPr/>
        <p:txBody>
          <a:bodyPr/>
          <a:lstStyle/>
          <a:p>
            <a:r>
              <a:rPr lang="en-US" b="1" dirty="0">
                <a:solidFill>
                  <a:srgbClr val="002243"/>
                </a:solidFill>
              </a:rPr>
              <a:t>LG Consumer Plan</a:t>
            </a:r>
          </a:p>
        </p:txBody>
      </p:sp>
      <p:sp>
        <p:nvSpPr>
          <p:cNvPr id="6" name="Content Placeholder 16">
            <a:extLst>
              <a:ext uri="{FF2B5EF4-FFF2-40B4-BE49-F238E27FC236}">
                <a16:creationId xmlns:a16="http://schemas.microsoft.com/office/drawing/2014/main" id="{3F51D831-D9E3-3FB4-C515-A94B130A3793}"/>
              </a:ext>
            </a:extLst>
          </p:cNvPr>
          <p:cNvSpPr>
            <a:spLocks noGrp="1"/>
          </p:cNvSpPr>
          <p:nvPr>
            <p:ph idx="1"/>
          </p:nvPr>
        </p:nvSpPr>
        <p:spPr>
          <a:xfrm>
            <a:off x="607997" y="1219200"/>
            <a:ext cx="5190637" cy="3260734"/>
          </a:xfrm>
        </p:spPr>
        <p:txBody>
          <a:bodyPr/>
          <a:lstStyle/>
          <a:p>
            <a:pPr marL="0" marR="0">
              <a:lnSpc>
                <a:spcPct val="107000"/>
              </a:lnSpc>
              <a:spcBef>
                <a:spcPts val="0"/>
              </a:spcBef>
              <a:spcAft>
                <a:spcPts val="600"/>
              </a:spcAft>
            </a:pPr>
            <a:r>
              <a:rPr lang="en-US" kern="100" dirty="0">
                <a:solidFill>
                  <a:srgbClr val="002243"/>
                </a:solidFill>
                <a:effectLst/>
                <a:latin typeface="+mj-lt"/>
                <a:ea typeface="Calibri" panose="020F0502020204030204" pitchFamily="34" charset="0"/>
                <a:cs typeface="Times New Roman" panose="02020603050405020304" pitchFamily="18" charset="0"/>
              </a:rPr>
              <a:t>No per-paycheck contributions</a:t>
            </a:r>
          </a:p>
          <a:p>
            <a:pPr marL="417512" lvl="1">
              <a:lnSpc>
                <a:spcPct val="107000"/>
              </a:lnSpc>
              <a:spcBef>
                <a:spcPts val="0"/>
              </a:spcBef>
              <a:spcAft>
                <a:spcPts val="600"/>
              </a:spcAft>
            </a:pPr>
            <a:r>
              <a:rPr lang="en-US" kern="100" dirty="0">
                <a:effectLst/>
                <a:latin typeface="Arial" panose="020B0604020202020204" pitchFamily="34" charset="0"/>
                <a:ea typeface="Calibri" panose="020F0502020204030204" pitchFamily="34" charset="0"/>
                <a:cs typeface="Times New Roman" panose="02020603050405020304" pitchFamily="18" charset="0"/>
              </a:rPr>
              <a:t>You pay 100% up to deductible</a:t>
            </a:r>
            <a:br>
              <a:rPr lang="en-US" sz="1600" kern="100" dirty="0">
                <a:effectLst/>
                <a:latin typeface="Arial" panose="020B0604020202020204" pitchFamily="34" charset="0"/>
                <a:ea typeface="Calibri" panose="020F0502020204030204" pitchFamily="34" charset="0"/>
                <a:cs typeface="Times New Roman" panose="02020603050405020304" pitchFamily="18" charset="0"/>
              </a:rPr>
            </a:b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t>In-network deductible</a:t>
            </a:r>
            <a:r>
              <a:rPr lang="en-US" kern="100" dirty="0">
                <a:effectLst/>
                <a:latin typeface="Arial" panose="020B0604020202020204" pitchFamily="34" charset="0"/>
                <a:ea typeface="Calibri" panose="020F0502020204030204" pitchFamily="34" charset="0"/>
                <a:cs typeface="Times New Roman" panose="02020603050405020304" pitchFamily="18" charset="0"/>
              </a:rPr>
              <a:t>:</a:t>
            </a:r>
          </a:p>
          <a:p>
            <a:pPr marL="417512" lvl="1">
              <a:lnSpc>
                <a:spcPct val="107000"/>
              </a:lnSpc>
              <a:spcBef>
                <a:spcPts val="0"/>
              </a:spcBef>
              <a:spcAft>
                <a:spcPts val="600"/>
              </a:spcAft>
            </a:pPr>
            <a:r>
              <a:rPr lang="en-US" b="1" kern="100" dirty="0">
                <a:effectLst/>
                <a:latin typeface="+mj-lt"/>
                <a:ea typeface="Calibri" panose="020F0502020204030204" pitchFamily="34" charset="0"/>
                <a:cs typeface="Times New Roman" panose="02020603050405020304" pitchFamily="18" charset="0"/>
              </a:rPr>
              <a:t>Individual: </a:t>
            </a:r>
            <a:r>
              <a:rPr lang="en-US" kern="100" dirty="0">
                <a:effectLst/>
                <a:latin typeface="+mj-lt"/>
                <a:ea typeface="Calibri" panose="020F0502020204030204" pitchFamily="34" charset="0"/>
                <a:cs typeface="Times New Roman" panose="02020603050405020304" pitchFamily="18" charset="0"/>
              </a:rPr>
              <a:t>$2,000 </a:t>
            </a:r>
          </a:p>
          <a:p>
            <a:pPr marL="417512" lvl="1">
              <a:lnSpc>
                <a:spcPct val="107000"/>
              </a:lnSpc>
              <a:spcBef>
                <a:spcPts val="0"/>
              </a:spcBef>
              <a:spcAft>
                <a:spcPts val="600"/>
              </a:spcAft>
            </a:pPr>
            <a:r>
              <a:rPr lang="en-US" b="1" kern="100" dirty="0">
                <a:effectLst/>
                <a:latin typeface="+mj-lt"/>
                <a:ea typeface="Calibri" panose="020F0502020204030204" pitchFamily="34" charset="0"/>
                <a:cs typeface="Times New Roman" panose="02020603050405020304" pitchFamily="18" charset="0"/>
              </a:rPr>
              <a:t>Family: </a:t>
            </a:r>
            <a:r>
              <a:rPr lang="en-US" kern="100" dirty="0">
                <a:effectLst/>
                <a:latin typeface="+mj-lt"/>
                <a:ea typeface="Calibri" panose="020F0502020204030204" pitchFamily="34" charset="0"/>
                <a:cs typeface="Times New Roman" panose="02020603050405020304" pitchFamily="18" charset="0"/>
              </a:rPr>
              <a:t>$3,000 per family member; </a:t>
            </a:r>
            <a:br>
              <a:rPr lang="en-US" kern="100" dirty="0">
                <a:effectLst/>
                <a:latin typeface="+mj-lt"/>
                <a:ea typeface="Calibri" panose="020F0502020204030204" pitchFamily="34" charset="0"/>
                <a:cs typeface="Times New Roman" panose="02020603050405020304" pitchFamily="18" charset="0"/>
              </a:rPr>
            </a:br>
            <a:r>
              <a:rPr lang="en-US" kern="100" dirty="0">
                <a:effectLst/>
                <a:latin typeface="+mj-lt"/>
                <a:ea typeface="Calibri" panose="020F0502020204030204" pitchFamily="34" charset="0"/>
                <a:cs typeface="Times New Roman" panose="02020603050405020304" pitchFamily="18" charset="0"/>
              </a:rPr>
              <a:t>$4,000 family total</a:t>
            </a:r>
            <a:br>
              <a:rPr lang="en-US" kern="100" dirty="0">
                <a:effectLst/>
                <a:latin typeface="+mj-lt"/>
                <a:ea typeface="Calibri" panose="020F0502020204030204" pitchFamily="34" charset="0"/>
                <a:cs typeface="Times New Roman" panose="02020603050405020304" pitchFamily="18" charset="0"/>
              </a:rPr>
            </a:br>
            <a:endParaRPr lang="en-US" kern="100" dirty="0">
              <a:effectLst/>
              <a:latin typeface="+mj-lt"/>
              <a:ea typeface="Calibri" panose="020F0502020204030204" pitchFamily="34" charset="0"/>
              <a:cs typeface="Times New Roman" panose="02020603050405020304" pitchFamily="18" charset="0"/>
            </a:endParaRPr>
          </a:p>
          <a:p>
            <a:pPr marL="114299" lvl="1" indent="0">
              <a:lnSpc>
                <a:spcPct val="107000"/>
              </a:lnSpc>
              <a:spcBef>
                <a:spcPts val="0"/>
              </a:spcBef>
              <a:spcAft>
                <a:spcPts val="600"/>
              </a:spcAft>
              <a:buNone/>
            </a:pPr>
            <a:endParaRPr lang="en-US" kern="100" dirty="0">
              <a:effectLst/>
              <a:latin typeface="+mj-lt"/>
              <a:ea typeface="Calibri" panose="020F0502020204030204" pitchFamily="34" charset="0"/>
              <a:cs typeface="Times New Roman" panose="02020603050405020304" pitchFamily="18" charset="0"/>
            </a:endParaRPr>
          </a:p>
        </p:txBody>
      </p:sp>
      <p:pic>
        <p:nvPicPr>
          <p:cNvPr id="10" name="Picture 9" descr="A red heart and a stethoscope&#10;&#10;Description automatically generated">
            <a:extLst>
              <a:ext uri="{FF2B5EF4-FFF2-40B4-BE49-F238E27FC236}">
                <a16:creationId xmlns:a16="http://schemas.microsoft.com/office/drawing/2014/main" id="{5B57B548-01F0-6513-5548-AE86B64048D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28575"/>
            <a:ext cx="6096000" cy="6119132"/>
          </a:xfrm>
          <a:prstGeom prst="rect">
            <a:avLst/>
          </a:prstGeom>
        </p:spPr>
      </p:pic>
    </p:spTree>
    <p:extLst>
      <p:ext uri="{BB962C8B-B14F-4D97-AF65-F5344CB8AC3E}">
        <p14:creationId xmlns:p14="http://schemas.microsoft.com/office/powerpoint/2010/main" val="117768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3A4BE03-25A2-5EF7-8110-F701CAC24857}"/>
              </a:ext>
            </a:extLst>
          </p:cNvPr>
          <p:cNvSpPr>
            <a:spLocks noGrp="1"/>
          </p:cNvSpPr>
          <p:nvPr>
            <p:ph type="title"/>
          </p:nvPr>
        </p:nvSpPr>
        <p:spPr/>
        <p:txBody>
          <a:bodyPr/>
          <a:lstStyle/>
          <a:p>
            <a:r>
              <a:rPr lang="en-US" b="1" dirty="0">
                <a:solidFill>
                  <a:srgbClr val="002243"/>
                </a:solidFill>
              </a:rPr>
              <a:t>LG Consumer Plan </a:t>
            </a:r>
            <a:r>
              <a:rPr lang="en-US" dirty="0">
                <a:solidFill>
                  <a:srgbClr val="002243"/>
                </a:solidFill>
              </a:rPr>
              <a:t>– How it works</a:t>
            </a:r>
          </a:p>
        </p:txBody>
      </p:sp>
      <p:pic>
        <p:nvPicPr>
          <p:cNvPr id="10" name="Picture 9" descr="A red heart and a stethoscope&#10;&#10;Description automatically generated">
            <a:extLst>
              <a:ext uri="{FF2B5EF4-FFF2-40B4-BE49-F238E27FC236}">
                <a16:creationId xmlns:a16="http://schemas.microsoft.com/office/drawing/2014/main" id="{5B57B548-01F0-6513-5548-AE86B64048D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0169" y="1642364"/>
            <a:ext cx="1367246" cy="1372434"/>
          </a:xfrm>
          <a:prstGeom prst="rect">
            <a:avLst/>
          </a:prstGeom>
        </p:spPr>
      </p:pic>
      <p:sp>
        <p:nvSpPr>
          <p:cNvPr id="5" name="Rectangle 4">
            <a:extLst>
              <a:ext uri="{FF2B5EF4-FFF2-40B4-BE49-F238E27FC236}">
                <a16:creationId xmlns:a16="http://schemas.microsoft.com/office/drawing/2014/main" id="{DEC518C9-6919-C526-EE2C-E657E605A716}"/>
              </a:ext>
            </a:extLst>
          </p:cNvPr>
          <p:cNvSpPr/>
          <p:nvPr/>
        </p:nvSpPr>
        <p:spPr bwMode="auto">
          <a:xfrm>
            <a:off x="2578729" y="2144162"/>
            <a:ext cx="1618925" cy="288068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Arial" panose="020B0604020202020204" pitchFamily="34" charset="0"/>
              </a:rPr>
              <a:t>Plan pays</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a:t>100%</a:t>
            </a:r>
          </a:p>
        </p:txBody>
      </p:sp>
      <p:sp>
        <p:nvSpPr>
          <p:cNvPr id="8" name="Rectangle 7">
            <a:extLst>
              <a:ext uri="{FF2B5EF4-FFF2-40B4-BE49-F238E27FC236}">
                <a16:creationId xmlns:a16="http://schemas.microsoft.com/office/drawing/2014/main" id="{56F52372-7872-35F7-7BE9-D5FBC7B77F65}"/>
              </a:ext>
            </a:extLst>
          </p:cNvPr>
          <p:cNvSpPr/>
          <p:nvPr/>
        </p:nvSpPr>
        <p:spPr bwMode="auto">
          <a:xfrm>
            <a:off x="4361929" y="2154724"/>
            <a:ext cx="1618925" cy="2880683"/>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Arial" panose="020B0604020202020204" pitchFamily="34" charset="0"/>
              </a:rPr>
              <a:t>DEDUCTIBLE</a:t>
            </a:r>
          </a:p>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Arial" panose="020B0604020202020204" pitchFamily="34" charset="0"/>
              </a:rPr>
              <a:t>You pay </a:t>
            </a:r>
            <a:br>
              <a:rPr kumimoji="0" lang="en-US" sz="1400" b="0" i="0" u="none" strike="noStrike" cap="none" normalizeH="0" baseline="0" dirty="0">
                <a:ln>
                  <a:noFill/>
                </a:ln>
                <a:solidFill>
                  <a:schemeClr val="bg1"/>
                </a:solidFill>
                <a:effectLst/>
                <a:latin typeface="Arial" panose="020B0604020202020204" pitchFamily="34" charset="0"/>
              </a:rPr>
            </a:br>
            <a:r>
              <a:rPr kumimoji="0" lang="en-US" sz="2400" b="0" i="0" u="none" strike="noStrike" cap="none" normalizeH="0" baseline="0" dirty="0">
                <a:ln>
                  <a:noFill/>
                </a:ln>
                <a:solidFill>
                  <a:schemeClr val="bg1"/>
                </a:solidFill>
                <a:effectLst/>
                <a:latin typeface="Arial" panose="020B0604020202020204" pitchFamily="34" charset="0"/>
              </a:rPr>
              <a:t>100%</a:t>
            </a:r>
          </a:p>
          <a:p>
            <a:pPr marL="0" marR="0" indent="0" algn="ctr" defTabSz="914400" rtl="0" eaLnBrk="1" fontAlgn="base" latinLnBrk="0" hangingPunct="1">
              <a:lnSpc>
                <a:spcPct val="100000"/>
              </a:lnSpc>
              <a:spcBef>
                <a:spcPct val="0"/>
              </a:spcBef>
              <a:spcAft>
                <a:spcPct val="0"/>
              </a:spcAft>
              <a:buClrTx/>
              <a:buSzTx/>
              <a:buFontTx/>
              <a:buNone/>
              <a:tabLst/>
            </a:pPr>
            <a:endParaRPr lang="en-US" sz="2400" dirty="0">
              <a:solidFill>
                <a:schemeClr val="bg1"/>
              </a:solidFill>
            </a:endParaRPr>
          </a:p>
        </p:txBody>
      </p:sp>
      <p:sp>
        <p:nvSpPr>
          <p:cNvPr id="9" name="Rectangle 8">
            <a:extLst>
              <a:ext uri="{FF2B5EF4-FFF2-40B4-BE49-F238E27FC236}">
                <a16:creationId xmlns:a16="http://schemas.microsoft.com/office/drawing/2014/main" id="{746D160F-450F-796C-39B0-2F80773E6FAC}"/>
              </a:ext>
            </a:extLst>
          </p:cNvPr>
          <p:cNvSpPr/>
          <p:nvPr/>
        </p:nvSpPr>
        <p:spPr bwMode="auto">
          <a:xfrm>
            <a:off x="9545463" y="2144162"/>
            <a:ext cx="1618925" cy="288068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Arial" panose="020B0604020202020204" pitchFamily="34" charset="0"/>
              </a:rPr>
              <a:t>Plan pays</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a:t>100%</a:t>
            </a:r>
          </a:p>
        </p:txBody>
      </p:sp>
      <p:sp>
        <p:nvSpPr>
          <p:cNvPr id="12" name="Rectangle 11">
            <a:extLst>
              <a:ext uri="{FF2B5EF4-FFF2-40B4-BE49-F238E27FC236}">
                <a16:creationId xmlns:a16="http://schemas.microsoft.com/office/drawing/2014/main" id="{1FF7E30A-54BE-F8B2-5CCE-9CD5102DF7A9}"/>
              </a:ext>
            </a:extLst>
          </p:cNvPr>
          <p:cNvSpPr/>
          <p:nvPr/>
        </p:nvSpPr>
        <p:spPr bwMode="auto">
          <a:xfrm>
            <a:off x="6145129" y="2154725"/>
            <a:ext cx="3236059" cy="2134248"/>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dirty="0">
                <a:solidFill>
                  <a:schemeClr val="tx2"/>
                </a:solidFill>
                <a:latin typeface="Arial" panose="020B0604020202020204" pitchFamily="34" charset="0"/>
              </a:rPr>
              <a:t>COINSURANCE</a:t>
            </a: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Arial" panose="020B0604020202020204" pitchFamily="34" charset="0"/>
              </a:rPr>
              <a:t>Plan pays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solidFill>
                <a:effectLst/>
                <a:latin typeface="Arial" panose="020B0604020202020204" pitchFamily="34" charset="0"/>
              </a:rPr>
              <a:t>60% to 90%</a:t>
            </a:r>
          </a:p>
          <a:p>
            <a:pPr marL="0" marR="0" indent="0" algn="ctr" defTabSz="914400" rtl="0" eaLnBrk="1" fontAlgn="base" latinLnBrk="0" hangingPunct="1">
              <a:lnSpc>
                <a:spcPct val="100000"/>
              </a:lnSpc>
              <a:spcBef>
                <a:spcPct val="0"/>
              </a:spcBef>
              <a:spcAft>
                <a:spcPct val="0"/>
              </a:spcAft>
              <a:buClrTx/>
              <a:buSzTx/>
              <a:buFontTx/>
              <a:buNone/>
              <a:tabLst/>
            </a:pPr>
            <a:r>
              <a:rPr lang="en-US" dirty="0"/>
              <a:t>depending on service</a:t>
            </a:r>
            <a:endParaRPr kumimoji="0" lang="en-US" sz="1400" b="0" i="0" u="none" strike="noStrike" cap="none" normalizeH="0" baseline="0" dirty="0">
              <a:ln>
                <a:noFill/>
              </a:ln>
              <a:solidFill>
                <a:schemeClr val="tx2"/>
              </a:solidFill>
              <a:effectLst/>
              <a:latin typeface="Arial" panose="020B0604020202020204" pitchFamily="34" charset="0"/>
            </a:endParaRPr>
          </a:p>
        </p:txBody>
      </p:sp>
      <p:cxnSp>
        <p:nvCxnSpPr>
          <p:cNvPr id="14" name="Straight Connector 13">
            <a:extLst>
              <a:ext uri="{FF2B5EF4-FFF2-40B4-BE49-F238E27FC236}">
                <a16:creationId xmlns:a16="http://schemas.microsoft.com/office/drawing/2014/main" id="{EF182516-C842-A1C7-DB9F-1096EEE44EC9}"/>
              </a:ext>
            </a:extLst>
          </p:cNvPr>
          <p:cNvCxnSpPr/>
          <p:nvPr/>
        </p:nvCxnSpPr>
        <p:spPr bwMode="auto">
          <a:xfrm>
            <a:off x="2578729" y="2029097"/>
            <a:ext cx="1618925" cy="0"/>
          </a:xfrm>
          <a:prstGeom prst="line">
            <a:avLst/>
          </a:prstGeom>
          <a:noFill/>
          <a:ln w="28575" cap="flat" cmpd="sng" algn="ctr">
            <a:solidFill>
              <a:srgbClr val="0A29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14593EF-470D-D2F5-B342-58F53B7C766E}"/>
              </a:ext>
            </a:extLst>
          </p:cNvPr>
          <p:cNvCxnSpPr/>
          <p:nvPr/>
        </p:nvCxnSpPr>
        <p:spPr bwMode="auto">
          <a:xfrm flipV="1">
            <a:off x="4361929" y="2024743"/>
            <a:ext cx="5019259" cy="13063"/>
          </a:xfrm>
          <a:prstGeom prst="line">
            <a:avLst/>
          </a:prstGeom>
          <a:noFill/>
          <a:ln w="28575" cap="flat" cmpd="sng" algn="ctr">
            <a:solidFill>
              <a:srgbClr val="0A29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43A5E3AC-B433-A6C6-D899-115640871A41}"/>
              </a:ext>
            </a:extLst>
          </p:cNvPr>
          <p:cNvCxnSpPr/>
          <p:nvPr/>
        </p:nvCxnSpPr>
        <p:spPr bwMode="auto">
          <a:xfrm>
            <a:off x="9545463" y="2024743"/>
            <a:ext cx="1618925" cy="0"/>
          </a:xfrm>
          <a:prstGeom prst="line">
            <a:avLst/>
          </a:prstGeom>
          <a:noFill/>
          <a:ln w="28575" cap="flat" cmpd="sng" algn="ctr">
            <a:solidFill>
              <a:srgbClr val="0A29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9">
            <a:extLst>
              <a:ext uri="{FF2B5EF4-FFF2-40B4-BE49-F238E27FC236}">
                <a16:creationId xmlns:a16="http://schemas.microsoft.com/office/drawing/2014/main" id="{3A50B03F-369E-5AFC-1AD2-F510DA86F845}"/>
              </a:ext>
            </a:extLst>
          </p:cNvPr>
          <p:cNvSpPr/>
          <p:nvPr/>
        </p:nvSpPr>
        <p:spPr bwMode="auto">
          <a:xfrm>
            <a:off x="6142656" y="4405891"/>
            <a:ext cx="3236059" cy="618953"/>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Arial" panose="020B0604020202020204" pitchFamily="34" charset="0"/>
              </a:rPr>
              <a:t>You pay copayment </a:t>
            </a:r>
            <a:br>
              <a:rPr kumimoji="0" lang="en-US" sz="1400" b="0" i="0" u="none" strike="noStrike" cap="none" normalizeH="0" baseline="0" dirty="0">
                <a:ln>
                  <a:noFill/>
                </a:ln>
                <a:solidFill>
                  <a:schemeClr val="bg1"/>
                </a:solidFill>
                <a:effectLst/>
                <a:latin typeface="Arial" panose="020B0604020202020204" pitchFamily="34" charset="0"/>
              </a:rPr>
            </a:br>
            <a:r>
              <a:rPr kumimoji="0" lang="en-US" sz="1400" b="0" i="0" u="none" strike="noStrike" cap="none" normalizeH="0" baseline="0" dirty="0">
                <a:ln>
                  <a:noFill/>
                </a:ln>
                <a:solidFill>
                  <a:schemeClr val="bg1"/>
                </a:solidFill>
                <a:effectLst/>
                <a:latin typeface="Arial" panose="020B0604020202020204" pitchFamily="34" charset="0"/>
              </a:rPr>
              <a:t>or 10% - 40% coinsurance </a:t>
            </a:r>
          </a:p>
        </p:txBody>
      </p:sp>
      <p:sp>
        <p:nvSpPr>
          <p:cNvPr id="21" name="TextBox 20">
            <a:extLst>
              <a:ext uri="{FF2B5EF4-FFF2-40B4-BE49-F238E27FC236}">
                <a16:creationId xmlns:a16="http://schemas.microsoft.com/office/drawing/2014/main" id="{B70842A8-6157-5505-3C1B-78F169B44F6A}"/>
              </a:ext>
            </a:extLst>
          </p:cNvPr>
          <p:cNvSpPr txBox="1"/>
          <p:nvPr/>
        </p:nvSpPr>
        <p:spPr bwMode="auto">
          <a:xfrm>
            <a:off x="2578729" y="1580793"/>
            <a:ext cx="16189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400" b="1" dirty="0">
                <a:solidFill>
                  <a:schemeClr val="bg1">
                    <a:lumMod val="50000"/>
                  </a:schemeClr>
                </a:solidFill>
              </a:rPr>
              <a:t>In-network</a:t>
            </a:r>
            <a:br>
              <a:rPr lang="en-US" sz="1400" b="1" dirty="0">
                <a:solidFill>
                  <a:schemeClr val="bg1">
                    <a:lumMod val="50000"/>
                  </a:schemeClr>
                </a:solidFill>
              </a:rPr>
            </a:br>
            <a:r>
              <a:rPr lang="en-US" sz="1400" b="1" dirty="0">
                <a:solidFill>
                  <a:schemeClr val="bg1">
                    <a:lumMod val="50000"/>
                  </a:schemeClr>
                </a:solidFill>
              </a:rPr>
              <a:t>preventive care</a:t>
            </a:r>
          </a:p>
        </p:txBody>
      </p:sp>
      <p:sp>
        <p:nvSpPr>
          <p:cNvPr id="22" name="TextBox 21">
            <a:extLst>
              <a:ext uri="{FF2B5EF4-FFF2-40B4-BE49-F238E27FC236}">
                <a16:creationId xmlns:a16="http://schemas.microsoft.com/office/drawing/2014/main" id="{62EEF070-0EA6-C239-784F-40FDC1C77A9D}"/>
              </a:ext>
            </a:extLst>
          </p:cNvPr>
          <p:cNvSpPr txBox="1"/>
          <p:nvPr/>
        </p:nvSpPr>
        <p:spPr bwMode="auto">
          <a:xfrm>
            <a:off x="4350054" y="1606919"/>
            <a:ext cx="502866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400" b="1" dirty="0">
                <a:solidFill>
                  <a:schemeClr val="bg1">
                    <a:lumMod val="50000"/>
                  </a:schemeClr>
                </a:solidFill>
              </a:rPr>
              <a:t>In-network</a:t>
            </a:r>
            <a:br>
              <a:rPr lang="en-US" sz="1400" b="1" dirty="0">
                <a:solidFill>
                  <a:schemeClr val="bg1">
                    <a:lumMod val="50000"/>
                  </a:schemeClr>
                </a:solidFill>
              </a:rPr>
            </a:br>
            <a:r>
              <a:rPr lang="en-US" sz="1400" b="1" dirty="0">
                <a:solidFill>
                  <a:schemeClr val="bg1">
                    <a:lumMod val="50000"/>
                  </a:schemeClr>
                </a:solidFill>
              </a:rPr>
              <a:t>non-preventive medical and Rx</a:t>
            </a:r>
          </a:p>
        </p:txBody>
      </p:sp>
      <p:sp>
        <p:nvSpPr>
          <p:cNvPr id="23" name="TextBox 22">
            <a:extLst>
              <a:ext uri="{FF2B5EF4-FFF2-40B4-BE49-F238E27FC236}">
                <a16:creationId xmlns:a16="http://schemas.microsoft.com/office/drawing/2014/main" id="{FDB02C99-6092-A89A-CCE8-7AFF15A6C9B0}"/>
              </a:ext>
            </a:extLst>
          </p:cNvPr>
          <p:cNvSpPr txBox="1"/>
          <p:nvPr/>
        </p:nvSpPr>
        <p:spPr bwMode="auto">
          <a:xfrm>
            <a:off x="9545463" y="1756468"/>
            <a:ext cx="16189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b="1" dirty="0">
                <a:solidFill>
                  <a:schemeClr val="bg1">
                    <a:lumMod val="50000"/>
                  </a:schemeClr>
                </a:solidFill>
              </a:rPr>
              <a:t>OOP maximum</a:t>
            </a:r>
            <a:endParaRPr lang="en-US" sz="1400" b="1" dirty="0">
              <a:solidFill>
                <a:schemeClr val="bg1">
                  <a:lumMod val="50000"/>
                </a:schemeClr>
              </a:solidFill>
            </a:endParaRPr>
          </a:p>
        </p:txBody>
      </p:sp>
      <p:cxnSp>
        <p:nvCxnSpPr>
          <p:cNvPr id="29" name="Straight Arrow Connector 28">
            <a:extLst>
              <a:ext uri="{FF2B5EF4-FFF2-40B4-BE49-F238E27FC236}">
                <a16:creationId xmlns:a16="http://schemas.microsoft.com/office/drawing/2014/main" id="{0B79C3A1-AA92-2DAE-6AF3-8DECC71D43F0}"/>
              </a:ext>
            </a:extLst>
          </p:cNvPr>
          <p:cNvCxnSpPr>
            <a:cxnSpLocks/>
          </p:cNvCxnSpPr>
          <p:nvPr/>
        </p:nvCxnSpPr>
        <p:spPr bwMode="auto">
          <a:xfrm flipH="1" flipV="1">
            <a:off x="5171392" y="5078952"/>
            <a:ext cx="1271690" cy="659675"/>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3C0535CA-3580-314E-CBA3-8A2B84D0AEF9}"/>
              </a:ext>
            </a:extLst>
          </p:cNvPr>
          <p:cNvCxnSpPr/>
          <p:nvPr/>
        </p:nvCxnSpPr>
        <p:spPr bwMode="auto">
          <a:xfrm flipV="1">
            <a:off x="6541485" y="5106282"/>
            <a:ext cx="1149532" cy="616943"/>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2489B44-603B-BFC7-5428-1325C88AD71C}"/>
              </a:ext>
            </a:extLst>
          </p:cNvPr>
          <p:cNvSpPr txBox="1"/>
          <p:nvPr/>
        </p:nvSpPr>
        <p:spPr bwMode="auto">
          <a:xfrm>
            <a:off x="3647596" y="5738627"/>
            <a:ext cx="6113092" cy="215444"/>
          </a:xfrm>
          <a:prstGeom prst="rect">
            <a:avLst/>
          </a:prstGeom>
          <a:solidFill>
            <a:schemeClr val="bg1"/>
          </a:solidFill>
          <a:ln>
            <a:noFill/>
          </a:ln>
          <a:effectLst/>
        </p:spPr>
        <p:txBody>
          <a:bodyPr vert="horz" wrap="square" lIns="0" tIns="0" rIns="0" bIns="0" numCol="1" rtlCol="0" anchor="b" anchorCtr="0" compatLnSpc="1">
            <a:prstTxWarp prst="textNoShape">
              <a:avLst/>
            </a:prstTxWarp>
            <a:spAutoFit/>
          </a:bodyPr>
          <a:lstStyle/>
          <a:p>
            <a:pPr algn="l"/>
            <a:r>
              <a:rPr lang="en-US" sz="1400" b="1" dirty="0">
                <a:solidFill>
                  <a:schemeClr val="bg1">
                    <a:lumMod val="50000"/>
                  </a:schemeClr>
                </a:solidFill>
              </a:rPr>
              <a:t>With the help of your HSA if you elected to make HSA contributions</a:t>
            </a:r>
          </a:p>
        </p:txBody>
      </p:sp>
      <p:sp>
        <p:nvSpPr>
          <p:cNvPr id="35" name="TextBox 34">
            <a:extLst>
              <a:ext uri="{FF2B5EF4-FFF2-40B4-BE49-F238E27FC236}">
                <a16:creationId xmlns:a16="http://schemas.microsoft.com/office/drawing/2014/main" id="{4AA599A5-E474-3AD0-F57E-24B88F448F86}"/>
              </a:ext>
            </a:extLst>
          </p:cNvPr>
          <p:cNvSpPr txBox="1"/>
          <p:nvPr/>
        </p:nvSpPr>
        <p:spPr bwMode="auto">
          <a:xfrm>
            <a:off x="4374007" y="4536011"/>
            <a:ext cx="16017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tabLst>
                <a:tab pos="1201738" algn="l"/>
              </a:tabLst>
            </a:pPr>
            <a:r>
              <a:rPr lang="en-US" sz="1000" dirty="0">
                <a:solidFill>
                  <a:schemeClr val="tx1"/>
                </a:solidFill>
              </a:rPr>
              <a:t>Individual: 	$2,000</a:t>
            </a:r>
            <a:br>
              <a:rPr lang="en-US" sz="1000" dirty="0">
                <a:solidFill>
                  <a:schemeClr val="tx1"/>
                </a:solidFill>
              </a:rPr>
            </a:br>
            <a:r>
              <a:rPr lang="en-US" sz="1000" dirty="0">
                <a:solidFill>
                  <a:schemeClr val="tx1"/>
                </a:solidFill>
              </a:rPr>
              <a:t>Per Family Member:	$3,000</a:t>
            </a:r>
          </a:p>
          <a:p>
            <a:pPr algn="l">
              <a:tabLst>
                <a:tab pos="1201738" algn="l"/>
              </a:tabLst>
            </a:pPr>
            <a:r>
              <a:rPr lang="en-US" sz="1000" dirty="0">
                <a:solidFill>
                  <a:schemeClr val="tx1"/>
                </a:solidFill>
              </a:rPr>
              <a:t>Family Total: 	$4,000</a:t>
            </a:r>
          </a:p>
        </p:txBody>
      </p:sp>
      <p:sp>
        <p:nvSpPr>
          <p:cNvPr id="2" name="TextBox 1">
            <a:extLst>
              <a:ext uri="{FF2B5EF4-FFF2-40B4-BE49-F238E27FC236}">
                <a16:creationId xmlns:a16="http://schemas.microsoft.com/office/drawing/2014/main" id="{08285624-CA9E-A902-BBF8-A1D04367ECDF}"/>
              </a:ext>
            </a:extLst>
          </p:cNvPr>
          <p:cNvSpPr txBox="1"/>
          <p:nvPr/>
        </p:nvSpPr>
        <p:spPr bwMode="auto">
          <a:xfrm>
            <a:off x="9552840" y="4522491"/>
            <a:ext cx="16017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tabLst>
                <a:tab pos="1201738" algn="l"/>
              </a:tabLst>
            </a:pPr>
            <a:r>
              <a:rPr lang="en-US" sz="1000" dirty="0">
                <a:solidFill>
                  <a:schemeClr val="tx1"/>
                </a:solidFill>
              </a:rPr>
              <a:t>Individual:           	$4,000</a:t>
            </a:r>
            <a:br>
              <a:rPr lang="en-US" sz="1000" dirty="0">
                <a:solidFill>
                  <a:schemeClr val="tx1"/>
                </a:solidFill>
              </a:rPr>
            </a:br>
            <a:r>
              <a:rPr lang="en-US" sz="1000" dirty="0">
                <a:solidFill>
                  <a:schemeClr val="tx1"/>
                </a:solidFill>
              </a:rPr>
              <a:t>Per Family Member:	$4,000</a:t>
            </a:r>
          </a:p>
          <a:p>
            <a:pPr algn="l">
              <a:tabLst>
                <a:tab pos="1201738" algn="l"/>
              </a:tabLst>
            </a:pPr>
            <a:r>
              <a:rPr lang="en-US" sz="1000" dirty="0">
                <a:solidFill>
                  <a:schemeClr val="tx1"/>
                </a:solidFill>
              </a:rPr>
              <a:t>Family Total:          	$8,000</a:t>
            </a:r>
          </a:p>
        </p:txBody>
      </p:sp>
    </p:spTree>
    <p:extLst>
      <p:ext uri="{BB962C8B-B14F-4D97-AF65-F5344CB8AC3E}">
        <p14:creationId xmlns:p14="http://schemas.microsoft.com/office/powerpoint/2010/main" val="8972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3A4BE03-25A2-5EF7-8110-F701CAC24857}"/>
              </a:ext>
            </a:extLst>
          </p:cNvPr>
          <p:cNvSpPr>
            <a:spLocks noGrp="1"/>
          </p:cNvSpPr>
          <p:nvPr>
            <p:ph type="title"/>
          </p:nvPr>
        </p:nvSpPr>
        <p:spPr>
          <a:xfrm>
            <a:off x="605368" y="476872"/>
            <a:ext cx="11074576" cy="461665"/>
          </a:xfrm>
        </p:spPr>
        <p:txBody>
          <a:bodyPr/>
          <a:lstStyle/>
          <a:p>
            <a:r>
              <a:rPr lang="en-US" b="1" dirty="0">
                <a:solidFill>
                  <a:srgbClr val="002243"/>
                </a:solidFill>
              </a:rPr>
              <a:t>LG Consumer Plan </a:t>
            </a:r>
            <a:r>
              <a:rPr lang="en-US" dirty="0">
                <a:solidFill>
                  <a:srgbClr val="002243"/>
                </a:solidFill>
              </a:rPr>
              <a:t>+ Health Savings Account</a:t>
            </a:r>
          </a:p>
        </p:txBody>
      </p:sp>
      <p:sp>
        <p:nvSpPr>
          <p:cNvPr id="6" name="Content Placeholder 16">
            <a:extLst>
              <a:ext uri="{FF2B5EF4-FFF2-40B4-BE49-F238E27FC236}">
                <a16:creationId xmlns:a16="http://schemas.microsoft.com/office/drawing/2014/main" id="{3F51D831-D9E3-3FB4-C515-A94B130A3793}"/>
              </a:ext>
            </a:extLst>
          </p:cNvPr>
          <p:cNvSpPr>
            <a:spLocks noGrp="1"/>
          </p:cNvSpPr>
          <p:nvPr>
            <p:ph idx="1"/>
          </p:nvPr>
        </p:nvSpPr>
        <p:spPr>
          <a:xfrm>
            <a:off x="2612571" y="1120957"/>
            <a:ext cx="8717280" cy="3524461"/>
          </a:xfrm>
        </p:spPr>
        <p:txBody>
          <a:bodyPr/>
          <a:lstStyle/>
          <a:p>
            <a:pPr marL="0" marR="0">
              <a:lnSpc>
                <a:spcPct val="107000"/>
              </a:lnSpc>
              <a:spcBef>
                <a:spcPts val="0"/>
              </a:spcBef>
              <a:spcAft>
                <a:spcPts val="600"/>
              </a:spcAft>
            </a:pPr>
            <a:r>
              <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t>Save for expenses now – or in the future</a:t>
            </a:r>
            <a:endParaRPr lang="en-US" kern="100" dirty="0">
              <a:effectLst/>
              <a:latin typeface="Arial" panose="020B0604020202020204" pitchFamily="34" charset="0"/>
              <a:ea typeface="Calibri" panose="020F0502020204030204" pitchFamily="34" charset="0"/>
              <a:cs typeface="Times New Roman" panose="02020603050405020304" pitchFamily="18" charset="0"/>
            </a:endParaRPr>
          </a:p>
          <a:p>
            <a:pPr marL="417512" lvl="1">
              <a:lnSpc>
                <a:spcPct val="107000"/>
              </a:lnSpc>
              <a:spcBef>
                <a:spcPts val="0"/>
              </a:spcBef>
              <a:spcAft>
                <a:spcPts val="600"/>
              </a:spcAft>
            </a:pPr>
            <a:r>
              <a:rPr lang="en-US" b="1" kern="100" dirty="0">
                <a:effectLst/>
                <a:latin typeface="+mj-lt"/>
                <a:ea typeface="Calibri" panose="020F0502020204030204" pitchFamily="34" charset="0"/>
                <a:cs typeface="Times New Roman" panose="02020603050405020304" pitchFamily="18" charset="0"/>
              </a:rPr>
              <a:t>Balance rolls over year to year</a:t>
            </a:r>
          </a:p>
          <a:p>
            <a:pPr marL="417512" lvl="1">
              <a:lnSpc>
                <a:spcPct val="107000"/>
              </a:lnSpc>
              <a:spcBef>
                <a:spcPts val="0"/>
              </a:spcBef>
              <a:spcAft>
                <a:spcPts val="600"/>
              </a:spcAft>
            </a:pPr>
            <a:r>
              <a:rPr lang="en-US" b="1" kern="100" dirty="0">
                <a:latin typeface="+mj-lt"/>
                <a:ea typeface="Calibri" panose="020F0502020204030204" pitchFamily="34" charset="0"/>
                <a:cs typeface="Times New Roman" panose="02020603050405020304" pitchFamily="18" charset="0"/>
              </a:rPr>
              <a:t>Account is yours – even if you leave LG Health</a:t>
            </a:r>
            <a:endParaRPr lang="en-US" kern="100" dirty="0">
              <a:effectLst/>
              <a:latin typeface="+mj-lt"/>
              <a:ea typeface="Calibri" panose="020F0502020204030204" pitchFamily="34" charset="0"/>
              <a:cs typeface="Times New Roman" panose="02020603050405020304" pitchFamily="18" charset="0"/>
            </a:endParaRPr>
          </a:p>
          <a:p>
            <a:pPr marL="417512" lvl="1">
              <a:lnSpc>
                <a:spcPct val="107000"/>
              </a:lnSpc>
              <a:spcBef>
                <a:spcPts val="0"/>
              </a:spcBef>
              <a:spcAft>
                <a:spcPts val="600"/>
              </a:spcAft>
            </a:pPr>
            <a:r>
              <a:rPr lang="en-US" b="1" kern="100" dirty="0">
                <a:effectLst/>
                <a:latin typeface="+mj-lt"/>
                <a:ea typeface="Calibri" panose="020F0502020204030204" pitchFamily="34" charset="0"/>
                <a:cs typeface="Times New Roman" panose="02020603050405020304" pitchFamily="18" charset="0"/>
              </a:rPr>
              <a:t>Use it now or save it for future expenses – even in retirement</a:t>
            </a:r>
          </a:p>
          <a:p>
            <a:pPr marL="417512" lvl="1">
              <a:lnSpc>
                <a:spcPct val="107000"/>
              </a:lnSpc>
              <a:spcBef>
                <a:spcPts val="0"/>
              </a:spcBef>
              <a:spcAft>
                <a:spcPts val="600"/>
              </a:spcAft>
            </a:pPr>
            <a:endParaRPr lang="en-US" b="1" kern="100" dirty="0">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kern="100" dirty="0">
                <a:solidFill>
                  <a:srgbClr val="002243"/>
                </a:solidFill>
                <a:latin typeface="+mj-lt"/>
                <a:ea typeface="Calibri" panose="020F0502020204030204" pitchFamily="34" charset="0"/>
                <a:cs typeface="Times New Roman" panose="02020603050405020304" pitchFamily="18" charset="0"/>
              </a:rPr>
              <a:t>Triple tax advantage </a:t>
            </a:r>
          </a:p>
          <a:p>
            <a:pPr marL="417512" marR="0" lvl="1">
              <a:lnSpc>
                <a:spcPct val="107000"/>
              </a:lnSpc>
              <a:spcBef>
                <a:spcPts val="0"/>
              </a:spcBef>
              <a:spcAft>
                <a:spcPts val="600"/>
              </a:spcAft>
            </a:pPr>
            <a:r>
              <a:rPr lang="en-US" b="1" kern="100" dirty="0">
                <a:latin typeface="+mj-lt"/>
                <a:cs typeface="Times New Roman" panose="02020603050405020304" pitchFamily="18" charset="0"/>
              </a:rPr>
              <a:t>Save tax-free</a:t>
            </a:r>
          </a:p>
          <a:p>
            <a:pPr marL="417512" marR="0" lvl="1">
              <a:lnSpc>
                <a:spcPct val="107000"/>
              </a:lnSpc>
              <a:spcBef>
                <a:spcPts val="0"/>
              </a:spcBef>
              <a:spcAft>
                <a:spcPts val="600"/>
              </a:spcAft>
            </a:pPr>
            <a:r>
              <a:rPr lang="en-US" b="1" kern="100" dirty="0">
                <a:latin typeface="+mj-lt"/>
                <a:cs typeface="Times New Roman" panose="02020603050405020304" pitchFamily="18" charset="0"/>
              </a:rPr>
              <a:t>Earn any interest tax-free</a:t>
            </a:r>
          </a:p>
          <a:p>
            <a:pPr marL="417512" marR="0" lvl="1">
              <a:lnSpc>
                <a:spcPct val="107000"/>
              </a:lnSpc>
              <a:spcBef>
                <a:spcPts val="0"/>
              </a:spcBef>
              <a:spcAft>
                <a:spcPts val="600"/>
              </a:spcAft>
            </a:pPr>
            <a:r>
              <a:rPr lang="en-US" b="1" kern="100" dirty="0">
                <a:latin typeface="+mj-lt"/>
                <a:cs typeface="Times New Roman" panose="02020603050405020304" pitchFamily="18" charset="0"/>
              </a:rPr>
              <a:t>Spend tax-free</a:t>
            </a:r>
            <a:endParaRPr lang="en-US" kern="100" dirty="0">
              <a:effectLst/>
              <a:latin typeface="+mj-lt"/>
              <a:ea typeface="Calibri" panose="020F0502020204030204" pitchFamily="34" charset="0"/>
              <a:cs typeface="Times New Roman" panose="02020603050405020304" pitchFamily="18" charset="0"/>
            </a:endParaRPr>
          </a:p>
        </p:txBody>
      </p:sp>
      <p:pic>
        <p:nvPicPr>
          <p:cNvPr id="10" name="Picture 9" descr="A red heart and a stethoscope&#10;&#10;Description automatically generated">
            <a:extLst>
              <a:ext uri="{FF2B5EF4-FFF2-40B4-BE49-F238E27FC236}">
                <a16:creationId xmlns:a16="http://schemas.microsoft.com/office/drawing/2014/main" id="{5B57B548-01F0-6513-5548-AE86B64048D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5368" y="1120957"/>
            <a:ext cx="1367246" cy="1372434"/>
          </a:xfrm>
          <a:prstGeom prst="rect">
            <a:avLst/>
          </a:prstGeom>
        </p:spPr>
      </p:pic>
    </p:spTree>
    <p:extLst>
      <p:ext uri="{BB962C8B-B14F-4D97-AF65-F5344CB8AC3E}">
        <p14:creationId xmlns:p14="http://schemas.microsoft.com/office/powerpoint/2010/main" val="3355746528"/>
      </p:ext>
    </p:extLst>
  </p:cSld>
  <p:clrMapOvr>
    <a:masterClrMapping/>
  </p:clrMapOvr>
</p:sld>
</file>

<file path=ppt/theme/theme1.xml><?xml version="1.0" encoding="utf-8"?>
<a:theme xmlns:a="http://schemas.openxmlformats.org/drawingml/2006/main" name="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_Medicine_Powerpoint_Template 2020" id="{B3B9771E-1FEB-443D-BBA7-66004D85DDB7}" vid="{0A0F201A-F2BA-4EBE-8328-C37F05437FC0}"/>
    </a:ext>
  </a:extLst>
</a:theme>
</file>

<file path=ppt/theme/theme2.xml><?xml version="1.0" encoding="utf-8"?>
<a:theme xmlns:a="http://schemas.openxmlformats.org/drawingml/2006/main" name="1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_Medicine_Powerpoint_Template 2020" id="{B3B9771E-1FEB-443D-BBA7-66004D85DDB7}" vid="{0A0F201A-F2BA-4EBE-8328-C37F05437FC0}"/>
    </a:ext>
  </a:extLst>
</a:theme>
</file>

<file path=ppt/theme/theme4.xml><?xml version="1.0" encoding="utf-8"?>
<a:theme xmlns:a="http://schemas.openxmlformats.org/drawingml/2006/main" name="3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Penn Medicine Template 2009">
  <a:themeElements>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Penn_Medicine_Powerpoint_Template 2020</Template>
  <TotalTime>11657</TotalTime>
  <Pages>32</Pages>
  <Words>2029</Words>
  <Application>Microsoft Office PowerPoint</Application>
  <PresentationFormat>Widescreen</PresentationFormat>
  <Paragraphs>212</Paragraphs>
  <Slides>12</Slides>
  <Notes>12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vt:i4>
      </vt:variant>
    </vt:vector>
  </HeadingPairs>
  <TitlesOfParts>
    <vt:vector size="23" baseType="lpstr">
      <vt:lpstr>Arial</vt:lpstr>
      <vt:lpstr>Arial Black</vt:lpstr>
      <vt:lpstr>Calibri</vt:lpstr>
      <vt:lpstr>Franklin Gothic Book</vt:lpstr>
      <vt:lpstr>Lucida Grande</vt:lpstr>
      <vt:lpstr>Wingdings</vt:lpstr>
      <vt:lpstr>Penn Medicine Template 2009</vt:lpstr>
      <vt:lpstr>1_Penn Medicine Template 2009</vt:lpstr>
      <vt:lpstr>2_Penn Medicine Template 2009</vt:lpstr>
      <vt:lpstr>3_Penn Medicine Template 2009</vt:lpstr>
      <vt:lpstr>4_Penn Medicine Template 2009</vt:lpstr>
      <vt:lpstr>Get to Know Your Health Insurance Plans</vt:lpstr>
      <vt:lpstr>Health Plans</vt:lpstr>
      <vt:lpstr>Tier 1 and Tier 2 Networks</vt:lpstr>
      <vt:lpstr>LG Select Plan</vt:lpstr>
      <vt:lpstr>LG Select Plan – How it works</vt:lpstr>
      <vt:lpstr>LG Select Plan + Health Care Flexible Spending Account</vt:lpstr>
      <vt:lpstr>LG Consumer Plan</vt:lpstr>
      <vt:lpstr>LG Consumer Plan – How it works</vt:lpstr>
      <vt:lpstr>LG Consumer Plan + Health Savings Account</vt:lpstr>
      <vt:lpstr>Penn Medicine OnDemand</vt:lpstr>
      <vt:lpstr>Prescription Drug Coverage</vt:lpstr>
      <vt:lpstr>Learn More</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Update</dc:title>
  <dc:subject> </dc:subject>
  <dc:creator>David Pegues</dc:creator>
  <cp:keywords/>
  <dc:description/>
  <cp:lastModifiedBy>Bartelssmith, Julie</cp:lastModifiedBy>
  <cp:revision>488</cp:revision>
  <cp:lastPrinted>2020-08-17T19:56:28Z</cp:lastPrinted>
  <dcterms:created xsi:type="dcterms:W3CDTF">2020-02-27T15:49:44Z</dcterms:created>
  <dcterms:modified xsi:type="dcterms:W3CDTF">2024-05-16T22:39:53Z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cdf243-b9b0-4f63-8694-76742e4201b7_Enabled">
    <vt:lpwstr>true</vt:lpwstr>
  </property>
  <property fmtid="{D5CDD505-2E9C-101B-9397-08002B2CF9AE}" pid="3" name="MSIP_Label_1ecdf243-b9b0-4f63-8694-76742e4201b7_SetDate">
    <vt:lpwstr>2024-03-29T14:35:30Z</vt:lpwstr>
  </property>
  <property fmtid="{D5CDD505-2E9C-101B-9397-08002B2CF9AE}" pid="4" name="MSIP_Label_1ecdf243-b9b0-4f63-8694-76742e4201b7_Method">
    <vt:lpwstr>Standard</vt:lpwstr>
  </property>
  <property fmtid="{D5CDD505-2E9C-101B-9397-08002B2CF9AE}" pid="5" name="MSIP_Label_1ecdf243-b9b0-4f63-8694-76742e4201b7_Name">
    <vt:lpwstr>Proprietary general</vt:lpwstr>
  </property>
  <property fmtid="{D5CDD505-2E9C-101B-9397-08002B2CF9AE}" pid="6" name="MSIP_Label_1ecdf243-b9b0-4f63-8694-76742e4201b7_SiteId">
    <vt:lpwstr>fabb61b8-3afe-4e75-b934-a47f782b8cd7</vt:lpwstr>
  </property>
  <property fmtid="{D5CDD505-2E9C-101B-9397-08002B2CF9AE}" pid="7" name="MSIP_Label_1ecdf243-b9b0-4f63-8694-76742e4201b7_ActionId">
    <vt:lpwstr>7ebb3e12-456e-47de-afbe-703090563263</vt:lpwstr>
  </property>
  <property fmtid="{D5CDD505-2E9C-101B-9397-08002B2CF9AE}" pid="8" name="MSIP_Label_1ecdf243-b9b0-4f63-8694-76742e4201b7_ContentBits">
    <vt:lpwstr>0</vt:lpwstr>
  </property>
</Properties>
</file>