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4" r:id="rId2"/>
    <p:sldMasterId id="2147483683" r:id="rId3"/>
    <p:sldMasterId id="2147483693" r:id="rId4"/>
    <p:sldMasterId id="2147483702" r:id="rId5"/>
  </p:sldMasterIdLst>
  <p:notesMasterIdLst>
    <p:notesMasterId r:id="rId16"/>
  </p:notesMasterIdLst>
  <p:handoutMasterIdLst>
    <p:handoutMasterId r:id="rId17"/>
  </p:handoutMasterIdLst>
  <p:sldIdLst>
    <p:sldId id="856" r:id="rId6"/>
    <p:sldId id="878" r:id="rId7"/>
    <p:sldId id="877" r:id="rId8"/>
    <p:sldId id="884" r:id="rId9"/>
    <p:sldId id="883" r:id="rId10"/>
    <p:sldId id="882" r:id="rId11"/>
    <p:sldId id="872" r:id="rId12"/>
    <p:sldId id="881" r:id="rId13"/>
    <p:sldId id="868" r:id="rId14"/>
    <p:sldId id="880" r:id="rId15"/>
  </p:sldIdLst>
  <p:sldSz cx="12192000" cy="6858000"/>
  <p:notesSz cx="7023100" cy="9309100"/>
  <p:defaultTextStyle>
    <a:defPPr>
      <a:defRPr lang="en-US"/>
    </a:defPPr>
    <a:lvl1pPr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5pPr>
    <a:lvl6pPr marL="2286000" algn="l" defTabSz="914400" rtl="0" eaLnBrk="1" latinLnBrk="0" hangingPunct="1">
      <a:defRPr sz="1400" kern="1200">
        <a:solidFill>
          <a:schemeClr val="tx2"/>
        </a:solidFill>
        <a:latin typeface="Arial" panose="020B0604020202020204" pitchFamily="34" charset="0"/>
        <a:ea typeface="+mn-ea"/>
        <a:cs typeface="+mn-cs"/>
      </a:defRPr>
    </a:lvl6pPr>
    <a:lvl7pPr marL="2743200" algn="l" defTabSz="914400" rtl="0" eaLnBrk="1" latinLnBrk="0" hangingPunct="1">
      <a:defRPr sz="1400" kern="1200">
        <a:solidFill>
          <a:schemeClr val="tx2"/>
        </a:solidFill>
        <a:latin typeface="Arial" panose="020B0604020202020204" pitchFamily="34" charset="0"/>
        <a:ea typeface="+mn-ea"/>
        <a:cs typeface="+mn-cs"/>
      </a:defRPr>
    </a:lvl7pPr>
    <a:lvl8pPr marL="3200400" algn="l" defTabSz="914400" rtl="0" eaLnBrk="1" latinLnBrk="0" hangingPunct="1">
      <a:defRPr sz="1400" kern="1200">
        <a:solidFill>
          <a:schemeClr val="tx2"/>
        </a:solidFill>
        <a:latin typeface="Arial" panose="020B0604020202020204" pitchFamily="34" charset="0"/>
        <a:ea typeface="+mn-ea"/>
        <a:cs typeface="+mn-cs"/>
      </a:defRPr>
    </a:lvl8pPr>
    <a:lvl9pPr marL="3657600" algn="l" defTabSz="914400" rtl="0" eaLnBrk="1" latinLnBrk="0" hangingPunct="1">
      <a:defRPr sz="1400"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248" userDrawn="1">
          <p15:clr>
            <a:srgbClr val="A4A3A4"/>
          </p15:clr>
        </p15:guide>
        <p15:guide id="2" pos="3816" userDrawn="1">
          <p15:clr>
            <a:srgbClr val="A4A3A4"/>
          </p15:clr>
        </p15:guide>
        <p15:guide id="3" orient="horz" pos="3576" userDrawn="1">
          <p15:clr>
            <a:srgbClr val="A4A3A4"/>
          </p15:clr>
        </p15:guide>
        <p15:guide id="4" orient="horz" pos="2040" userDrawn="1">
          <p15:clr>
            <a:srgbClr val="A4A3A4"/>
          </p15:clr>
        </p15:guide>
        <p15:guide id="5" orient="horz" pos="2880" userDrawn="1">
          <p15:clr>
            <a:srgbClr val="A4A3A4"/>
          </p15:clr>
        </p15:guide>
        <p15:guide id="6" pos="5760" userDrawn="1">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6F1908-0AA8-1A17-BDF5-DA30241A24F0}" name="Roberts, Deborah (Buck)" initials="" userId="S::Deborah.Roberts@buck.com::ddf598c6-2ce8-4e79-9dc8-710be9fd9ac8" providerId="AD"/>
  <p188:author id="{6BCAAC23-0822-1ACF-C7C1-96403461136A}" name="Hunt, Ruth (Buck)" initials="HR(" userId="S::Ruth.Hunt@buck.com::1b408315-c610-448c-bf16-e31dae29cdbf" providerId="AD"/>
  <p188:author id="{04A1EEBD-77D8-5ACA-CA42-BB2F7CD46B1B}" name="Bartelssmith, Julie" initials="JBS" userId="Bartelssmith, Juli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sterly, Melissa L F" initials="EMLF" lastIdx="1" clrIdx="0">
    <p:extLst>
      <p:ext uri="{19B8F6BF-5375-455C-9EA6-DF929625EA0E}">
        <p15:presenceInfo xmlns:p15="http://schemas.microsoft.com/office/powerpoint/2012/main" userId="S-1-5-21-129458132-984236699-943750798-1758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A2972"/>
    <a:srgbClr val="1E376D"/>
    <a:srgbClr val="77B9E7"/>
    <a:srgbClr val="D78574"/>
    <a:srgbClr val="8B0C26"/>
    <a:srgbClr val="002243"/>
    <a:srgbClr val="E44050"/>
    <a:srgbClr val="326A8B"/>
    <a:srgbClr val="DAE3F3"/>
    <a:srgbClr val="767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48" autoAdjust="0"/>
    <p:restoredTop sz="63604" autoAdjust="0"/>
  </p:normalViewPr>
  <p:slideViewPr>
    <p:cSldViewPr snapToGrid="0">
      <p:cViewPr varScale="1">
        <p:scale>
          <a:sx n="69" d="100"/>
          <a:sy n="69" d="100"/>
        </p:scale>
        <p:origin x="2550" y="48"/>
      </p:cViewPr>
      <p:guideLst>
        <p:guide orient="horz" pos="1248"/>
        <p:guide pos="3816"/>
        <p:guide orient="horz" pos="3576"/>
        <p:guide orient="horz" pos="2040"/>
        <p:guide orient="horz" pos="2880"/>
        <p:guide pos="57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8" d="100"/>
        <a:sy n="118" d="100"/>
      </p:scale>
      <p:origin x="0" y="-3090"/>
    </p:cViewPr>
  </p:sorterViewPr>
  <p:notesViewPr>
    <p:cSldViewPr snapToGrid="0">
      <p:cViewPr varScale="1">
        <p:scale>
          <a:sx n="82" d="100"/>
          <a:sy n="82" d="100"/>
        </p:scale>
        <p:origin x="3834" y="108"/>
      </p:cViewPr>
      <p:guideLst>
        <p:guide orient="horz" pos="2933"/>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D0B7EB-840B-794B-BCFF-F1E6367F115C}"/>
              </a:ext>
            </a:extLst>
          </p:cNvPr>
          <p:cNvSpPr>
            <a:spLocks noGrp="1" noChangeArrowheads="1"/>
          </p:cNvSpPr>
          <p:nvPr>
            <p:ph type="hdr" sz="quarter"/>
          </p:nvPr>
        </p:nvSpPr>
        <p:spPr bwMode="auto">
          <a:xfrm>
            <a:off x="0" y="1581"/>
            <a:ext cx="3042869" cy="46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41" tIns="0" rIns="18741" bIns="0" numCol="1" anchor="t" anchorCtr="0" compatLnSpc="1">
            <a:prstTxWarp prst="textNoShape">
              <a:avLst/>
            </a:prstTxWarp>
          </a:bodyPr>
          <a:lstStyle>
            <a:lvl1pPr defTabSz="938449" eaLnBrk="0" hangingPunct="0">
              <a:defRPr sz="1000" i="1" smtClean="0">
                <a:solidFill>
                  <a:schemeClr val="tx1"/>
                </a:solidFill>
              </a:defRPr>
            </a:lvl1pPr>
          </a:lstStyle>
          <a:p>
            <a:pPr>
              <a:defRPr/>
            </a:pPr>
            <a:endParaRPr lang="en-US" altLang="en-US"/>
          </a:p>
        </p:txBody>
      </p:sp>
      <p:sp>
        <p:nvSpPr>
          <p:cNvPr id="4099" name="Rectangle 3">
            <a:extLst>
              <a:ext uri="{FF2B5EF4-FFF2-40B4-BE49-F238E27FC236}">
                <a16:creationId xmlns:a16="http://schemas.microsoft.com/office/drawing/2014/main" id="{2F42ACE2-E45A-B349-A943-369A99855312}"/>
              </a:ext>
            </a:extLst>
          </p:cNvPr>
          <p:cNvSpPr>
            <a:spLocks noGrp="1" noChangeArrowheads="1"/>
          </p:cNvSpPr>
          <p:nvPr>
            <p:ph type="dt" sz="quarter" idx="1"/>
          </p:nvPr>
        </p:nvSpPr>
        <p:spPr bwMode="auto">
          <a:xfrm>
            <a:off x="3980231" y="1581"/>
            <a:ext cx="3042869" cy="46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41" tIns="0" rIns="18741" bIns="0" numCol="1" anchor="t" anchorCtr="0" compatLnSpc="1">
            <a:prstTxWarp prst="textNoShape">
              <a:avLst/>
            </a:prstTxWarp>
          </a:bodyPr>
          <a:lstStyle>
            <a:lvl1pPr algn="r" defTabSz="938449" eaLnBrk="0" hangingPunct="0">
              <a:defRPr sz="1000" i="1" smtClean="0">
                <a:solidFill>
                  <a:schemeClr val="tx1"/>
                </a:solidFill>
              </a:defRPr>
            </a:lvl1pPr>
          </a:lstStyle>
          <a:p>
            <a:pPr>
              <a:defRPr/>
            </a:pPr>
            <a:endParaRPr lang="en-US" altLang="en-US"/>
          </a:p>
        </p:txBody>
      </p:sp>
      <p:sp>
        <p:nvSpPr>
          <p:cNvPr id="4100" name="Rectangle 4">
            <a:extLst>
              <a:ext uri="{FF2B5EF4-FFF2-40B4-BE49-F238E27FC236}">
                <a16:creationId xmlns:a16="http://schemas.microsoft.com/office/drawing/2014/main" id="{571754D2-917C-1446-B17B-265137B7FA53}"/>
              </a:ext>
            </a:extLst>
          </p:cNvPr>
          <p:cNvSpPr>
            <a:spLocks noGrp="1" noChangeArrowheads="1"/>
          </p:cNvSpPr>
          <p:nvPr>
            <p:ph type="ftr" sz="quarter" idx="2"/>
          </p:nvPr>
        </p:nvSpPr>
        <p:spPr bwMode="auto">
          <a:xfrm>
            <a:off x="0" y="8844751"/>
            <a:ext cx="3042869" cy="46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41" tIns="0" rIns="18741" bIns="0" numCol="1" anchor="b" anchorCtr="0" compatLnSpc="1">
            <a:prstTxWarp prst="textNoShape">
              <a:avLst/>
            </a:prstTxWarp>
          </a:bodyPr>
          <a:lstStyle>
            <a:lvl1pPr defTabSz="938449" eaLnBrk="0" hangingPunct="0">
              <a:defRPr sz="1000" i="1" smtClean="0">
                <a:solidFill>
                  <a:schemeClr val="tx1"/>
                </a:solidFill>
              </a:defRPr>
            </a:lvl1pPr>
          </a:lstStyle>
          <a:p>
            <a:pPr>
              <a:defRPr/>
            </a:pPr>
            <a:endParaRPr lang="en-US" altLang="en-US"/>
          </a:p>
        </p:txBody>
      </p:sp>
      <p:sp>
        <p:nvSpPr>
          <p:cNvPr id="4101" name="Rectangle 5">
            <a:extLst>
              <a:ext uri="{FF2B5EF4-FFF2-40B4-BE49-F238E27FC236}">
                <a16:creationId xmlns:a16="http://schemas.microsoft.com/office/drawing/2014/main" id="{B4B935EA-1CD8-8C49-A664-1FCA43D9D26F}"/>
              </a:ext>
            </a:extLst>
          </p:cNvPr>
          <p:cNvSpPr>
            <a:spLocks noGrp="1" noChangeArrowheads="1"/>
          </p:cNvSpPr>
          <p:nvPr>
            <p:ph type="sldNum" sz="quarter" idx="3"/>
          </p:nvPr>
        </p:nvSpPr>
        <p:spPr bwMode="auto">
          <a:xfrm>
            <a:off x="3980231" y="8844751"/>
            <a:ext cx="3042869" cy="46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41" tIns="0" rIns="18741" bIns="0" numCol="1" anchor="b" anchorCtr="0" compatLnSpc="1">
            <a:prstTxWarp prst="textNoShape">
              <a:avLst/>
            </a:prstTxWarp>
          </a:bodyPr>
          <a:lstStyle>
            <a:lvl1pPr algn="r" defTabSz="938449" eaLnBrk="0" hangingPunct="0">
              <a:defRPr sz="1000" i="1" smtClean="0">
                <a:solidFill>
                  <a:schemeClr val="tx1"/>
                </a:solidFill>
              </a:defRPr>
            </a:lvl1pPr>
          </a:lstStyle>
          <a:p>
            <a:pPr>
              <a:defRPr/>
            </a:pPr>
            <a:fld id="{81B3EE1C-3998-5A4F-B167-D6C18067212C}" type="slidenum">
              <a:rPr lang="en-US" altLang="en-US"/>
              <a:pPr>
                <a:defRPr/>
              </a:pPr>
              <a:t>‹#›</a:t>
            </a:fld>
            <a:endParaRPr lang="en-US" altLang="en-US"/>
          </a:p>
        </p:txBody>
      </p:sp>
      <p:sp>
        <p:nvSpPr>
          <p:cNvPr id="4102" name="Rectangle 6">
            <a:extLst>
              <a:ext uri="{FF2B5EF4-FFF2-40B4-BE49-F238E27FC236}">
                <a16:creationId xmlns:a16="http://schemas.microsoft.com/office/drawing/2014/main" id="{F4C4AF13-C17B-B741-9CD5-310279C0B316}"/>
              </a:ext>
            </a:extLst>
          </p:cNvPr>
          <p:cNvSpPr>
            <a:spLocks noChangeArrowheads="1"/>
          </p:cNvSpPr>
          <p:nvPr/>
        </p:nvSpPr>
        <p:spPr bwMode="auto">
          <a:xfrm>
            <a:off x="3120324" y="8863704"/>
            <a:ext cx="776130" cy="260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5" tIns="46853" rIns="92145" bIns="46853">
            <a:spAutoFit/>
          </a:bodyPr>
          <a:lstStyle>
            <a:lvl1pPr defTabSz="973138">
              <a:defRPr>
                <a:solidFill>
                  <a:schemeClr val="tx1"/>
                </a:solidFill>
                <a:latin typeface="Arial" panose="020B0604020202020204" pitchFamily="34" charset="0"/>
              </a:defRPr>
            </a:lvl1pPr>
            <a:lvl2pPr marL="455613" defTabSz="973138">
              <a:defRPr>
                <a:solidFill>
                  <a:schemeClr val="tx1"/>
                </a:solidFill>
                <a:latin typeface="Arial" panose="020B0604020202020204" pitchFamily="34" charset="0"/>
              </a:defRPr>
            </a:lvl2pPr>
            <a:lvl3pPr marL="912813" defTabSz="973138">
              <a:defRPr>
                <a:solidFill>
                  <a:schemeClr val="tx1"/>
                </a:solidFill>
                <a:latin typeface="Arial" panose="020B0604020202020204" pitchFamily="34" charset="0"/>
              </a:defRPr>
            </a:lvl3pPr>
            <a:lvl4pPr defTabSz="973138">
              <a:defRPr>
                <a:solidFill>
                  <a:schemeClr val="tx1"/>
                </a:solidFill>
                <a:latin typeface="Arial" panose="020B0604020202020204" pitchFamily="34" charset="0"/>
              </a:defRPr>
            </a:lvl4pPr>
            <a:lvl5pPr marL="1827213" defTabSz="973138">
              <a:defRPr>
                <a:solidFill>
                  <a:schemeClr val="tx1"/>
                </a:solidFill>
                <a:latin typeface="Arial" panose="020B0604020202020204" pitchFamily="34" charset="0"/>
              </a:defRPr>
            </a:lvl5pPr>
            <a:lvl6pPr marL="2284413" defTabSz="973138" fontAlgn="base">
              <a:spcBef>
                <a:spcPct val="0"/>
              </a:spcBef>
              <a:spcAft>
                <a:spcPct val="0"/>
              </a:spcAft>
              <a:defRPr>
                <a:solidFill>
                  <a:schemeClr val="tx1"/>
                </a:solidFill>
                <a:latin typeface="Arial" panose="020B0604020202020204" pitchFamily="34" charset="0"/>
              </a:defRPr>
            </a:lvl6pPr>
            <a:lvl7pPr marL="2741613" defTabSz="973138" fontAlgn="base">
              <a:spcBef>
                <a:spcPct val="0"/>
              </a:spcBef>
              <a:spcAft>
                <a:spcPct val="0"/>
              </a:spcAft>
              <a:defRPr>
                <a:solidFill>
                  <a:schemeClr val="tx1"/>
                </a:solidFill>
                <a:latin typeface="Arial" panose="020B0604020202020204" pitchFamily="34" charset="0"/>
              </a:defRPr>
            </a:lvl7pPr>
            <a:lvl8pPr marL="3198813" defTabSz="973138" fontAlgn="base">
              <a:spcBef>
                <a:spcPct val="0"/>
              </a:spcBef>
              <a:spcAft>
                <a:spcPct val="0"/>
              </a:spcAft>
              <a:defRPr>
                <a:solidFill>
                  <a:schemeClr val="tx1"/>
                </a:solidFill>
                <a:latin typeface="Arial" panose="020B0604020202020204" pitchFamily="34" charset="0"/>
              </a:defRPr>
            </a:lvl8pPr>
            <a:lvl9pPr marL="3656013" defTabSz="973138" fontAlgn="base">
              <a:spcBef>
                <a:spcPct val="0"/>
              </a:spcBef>
              <a:spcAft>
                <a:spcPct val="0"/>
              </a:spcAft>
              <a:defRPr>
                <a:solidFill>
                  <a:schemeClr val="tx1"/>
                </a:solidFill>
                <a:latin typeface="Arial" panose="020B0604020202020204" pitchFamily="34" charset="0"/>
              </a:defRPr>
            </a:lvl9pPr>
          </a:lstStyle>
          <a:p>
            <a:pPr algn="ctr">
              <a:lnSpc>
                <a:spcPct val="90000"/>
              </a:lnSpc>
              <a:defRPr/>
            </a:pPr>
            <a:r>
              <a:rPr lang="en-US" altLang="en-US" sz="1200"/>
              <a:t>Page </a:t>
            </a:r>
            <a:fld id="{C3FCF6A4-B1E4-854C-95CF-4CBF65DA6679}" type="slidenum">
              <a:rPr lang="en-US" altLang="en-US" sz="1200"/>
              <a:pPr algn="ctr">
                <a:lnSpc>
                  <a:spcPct val="90000"/>
                </a:lnSpc>
                <a:defRPr/>
              </a:pPr>
              <a:t>‹#›</a:t>
            </a:fld>
            <a:endParaRPr lang="en-US" altLang="en-US" sz="120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6">
            <a:extLst>
              <a:ext uri="{FF2B5EF4-FFF2-40B4-BE49-F238E27FC236}">
                <a16:creationId xmlns:a16="http://schemas.microsoft.com/office/drawing/2014/main" id="{A356CB06-1030-0B41-82F7-53C37F55FC84}"/>
              </a:ext>
            </a:extLst>
          </p:cNvPr>
          <p:cNvSpPr>
            <a:spLocks noChangeArrowheads="1"/>
          </p:cNvSpPr>
          <p:nvPr/>
        </p:nvSpPr>
        <p:spPr bwMode="auto">
          <a:xfrm>
            <a:off x="3121193" y="8863704"/>
            <a:ext cx="774392" cy="26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5" tIns="46853" rIns="92145" bIns="46853">
            <a:spAutoFit/>
          </a:bodyPr>
          <a:lstStyle>
            <a:lvl1pPr defTabSz="973138">
              <a:defRPr>
                <a:solidFill>
                  <a:schemeClr val="tx1"/>
                </a:solidFill>
                <a:latin typeface="Arial" panose="020B0604020202020204" pitchFamily="34" charset="0"/>
              </a:defRPr>
            </a:lvl1pPr>
            <a:lvl2pPr marL="455613" defTabSz="973138">
              <a:defRPr>
                <a:solidFill>
                  <a:schemeClr val="tx1"/>
                </a:solidFill>
                <a:latin typeface="Arial" panose="020B0604020202020204" pitchFamily="34" charset="0"/>
              </a:defRPr>
            </a:lvl2pPr>
            <a:lvl3pPr marL="912813" defTabSz="973138">
              <a:defRPr>
                <a:solidFill>
                  <a:schemeClr val="tx1"/>
                </a:solidFill>
                <a:latin typeface="Arial" panose="020B0604020202020204" pitchFamily="34" charset="0"/>
              </a:defRPr>
            </a:lvl3pPr>
            <a:lvl4pPr defTabSz="973138">
              <a:defRPr>
                <a:solidFill>
                  <a:schemeClr val="tx1"/>
                </a:solidFill>
                <a:latin typeface="Arial" panose="020B0604020202020204" pitchFamily="34" charset="0"/>
              </a:defRPr>
            </a:lvl4pPr>
            <a:lvl5pPr marL="1827213" defTabSz="973138">
              <a:defRPr>
                <a:solidFill>
                  <a:schemeClr val="tx1"/>
                </a:solidFill>
                <a:latin typeface="Arial" panose="020B0604020202020204" pitchFamily="34" charset="0"/>
              </a:defRPr>
            </a:lvl5pPr>
            <a:lvl6pPr marL="2284413" defTabSz="973138" fontAlgn="base">
              <a:spcBef>
                <a:spcPct val="0"/>
              </a:spcBef>
              <a:spcAft>
                <a:spcPct val="0"/>
              </a:spcAft>
              <a:defRPr>
                <a:solidFill>
                  <a:schemeClr val="tx1"/>
                </a:solidFill>
                <a:latin typeface="Arial" panose="020B0604020202020204" pitchFamily="34" charset="0"/>
              </a:defRPr>
            </a:lvl6pPr>
            <a:lvl7pPr marL="2741613" defTabSz="973138" fontAlgn="base">
              <a:spcBef>
                <a:spcPct val="0"/>
              </a:spcBef>
              <a:spcAft>
                <a:spcPct val="0"/>
              </a:spcAft>
              <a:defRPr>
                <a:solidFill>
                  <a:schemeClr val="tx1"/>
                </a:solidFill>
                <a:latin typeface="Arial" panose="020B0604020202020204" pitchFamily="34" charset="0"/>
              </a:defRPr>
            </a:lvl7pPr>
            <a:lvl8pPr marL="3198813" defTabSz="973138" fontAlgn="base">
              <a:spcBef>
                <a:spcPct val="0"/>
              </a:spcBef>
              <a:spcAft>
                <a:spcPct val="0"/>
              </a:spcAft>
              <a:defRPr>
                <a:solidFill>
                  <a:schemeClr val="tx1"/>
                </a:solidFill>
                <a:latin typeface="Arial" panose="020B0604020202020204" pitchFamily="34" charset="0"/>
              </a:defRPr>
            </a:lvl8pPr>
            <a:lvl9pPr marL="3656013" defTabSz="973138" fontAlgn="base">
              <a:spcBef>
                <a:spcPct val="0"/>
              </a:spcBef>
              <a:spcAft>
                <a:spcPct val="0"/>
              </a:spcAft>
              <a:defRPr>
                <a:solidFill>
                  <a:schemeClr val="tx1"/>
                </a:solidFill>
                <a:latin typeface="Arial" panose="020B0604020202020204" pitchFamily="34" charset="0"/>
              </a:defRPr>
            </a:lvl9pPr>
          </a:lstStyle>
          <a:p>
            <a:pPr algn="ctr">
              <a:lnSpc>
                <a:spcPct val="90000"/>
              </a:lnSpc>
              <a:defRPr/>
            </a:pPr>
            <a:r>
              <a:rPr lang="en-US" altLang="en-US" sz="1200"/>
              <a:t>Page </a:t>
            </a:r>
            <a:fld id="{4BC4BD8E-4513-1F4D-9D96-B772C8A5E233}" type="slidenum">
              <a:rPr lang="en-US" altLang="en-US" sz="1200" smtClean="0"/>
              <a:pPr algn="ctr">
                <a:lnSpc>
                  <a:spcPct val="90000"/>
                </a:lnSpc>
                <a:defRPr/>
              </a:pPr>
              <a:t>‹#›</a:t>
            </a:fld>
            <a:endParaRPr lang="en-US" altLang="en-US" sz="1200"/>
          </a:p>
        </p:txBody>
      </p:sp>
      <p:sp>
        <p:nvSpPr>
          <p:cNvPr id="3079" name="Rectangle 7">
            <a:extLst>
              <a:ext uri="{FF2B5EF4-FFF2-40B4-BE49-F238E27FC236}">
                <a16:creationId xmlns:a16="http://schemas.microsoft.com/office/drawing/2014/main" id="{B49BCF25-0E7A-044A-AA95-0450548451FB}"/>
              </a:ext>
            </a:extLst>
          </p:cNvPr>
          <p:cNvSpPr>
            <a:spLocks noGrp="1" noRot="1" noChangeAspect="1" noChangeArrowheads="1" noTextEdit="1"/>
          </p:cNvSpPr>
          <p:nvPr>
            <p:ph type="sldImg" idx="2"/>
          </p:nvPr>
        </p:nvSpPr>
        <p:spPr bwMode="auto">
          <a:xfrm>
            <a:off x="615950" y="473303"/>
            <a:ext cx="5770563" cy="32464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80" name="Rectangle 8">
            <a:extLst>
              <a:ext uri="{FF2B5EF4-FFF2-40B4-BE49-F238E27FC236}">
                <a16:creationId xmlns:a16="http://schemas.microsoft.com/office/drawing/2014/main" id="{FF7F6A78-4152-5943-8790-482450ABF71B}"/>
              </a:ext>
            </a:extLst>
          </p:cNvPr>
          <p:cNvSpPr>
            <a:spLocks noGrp="1" noChangeArrowheads="1"/>
          </p:cNvSpPr>
          <p:nvPr>
            <p:ph type="body" sz="quarter" idx="3"/>
          </p:nvPr>
        </p:nvSpPr>
        <p:spPr bwMode="auto">
          <a:xfrm>
            <a:off x="668918" y="4078514"/>
            <a:ext cx="5717368" cy="476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830" tIns="51538" rIns="96830" bIns="51538" numCol="1" anchor="t" anchorCtr="0" compatLnSpc="1">
            <a:prstTxWarp prst="textNoShape">
              <a:avLst/>
            </a:prstTxWarp>
          </a:bodyPr>
          <a:lstStyle/>
          <a:p>
            <a:pPr lvl="0"/>
            <a:r>
              <a:rPr lang="en-US" altLang="en-US" noProof="0" dirty="0"/>
              <a:t>Body Text</a:t>
            </a:r>
          </a:p>
          <a:p>
            <a:pPr lvl="1"/>
            <a:r>
              <a:rPr lang="en-US" altLang="en-US" noProof="0" dirty="0"/>
              <a:t>Second Level</a:t>
            </a:r>
          </a:p>
          <a:p>
            <a:pPr lvl="4"/>
            <a:r>
              <a:rPr lang="en-US" altLang="en-US" noProof="0" dirty="0"/>
              <a:t>Third Level</a:t>
            </a:r>
          </a:p>
          <a:p>
            <a:pPr lvl="3"/>
            <a:r>
              <a:rPr lang="en-US" altLang="en-US" noProof="0" dirty="0"/>
              <a:t>Fourth Level</a:t>
            </a:r>
          </a:p>
        </p:txBody>
      </p:sp>
    </p:spTree>
  </p:cSld>
  <p:clrMap bg1="lt1" tx1="dk1" bg2="lt2" tx2="dk2" accent1="accent1" accent2="accent2" accent3="accent3" accent4="accent4" accent5="accent5" accent6="accent6" hlink="hlink" folHlink="folHlink"/>
  <p:notesStyle>
    <a:lvl1pPr marL="0" algn="l" defTabSz="1030288" rtl="0" eaLnBrk="0" fontAlgn="base" hangingPunct="0">
      <a:lnSpc>
        <a:spcPct val="100000"/>
      </a:lnSpc>
      <a:spcBef>
        <a:spcPts val="0"/>
      </a:spcBef>
      <a:spcAft>
        <a:spcPct val="0"/>
      </a:spcAft>
      <a:defRPr sz="1200" kern="1200">
        <a:solidFill>
          <a:schemeClr val="tx1"/>
        </a:solidFill>
        <a:latin typeface="Arial" panose="020B0604020202020204" pitchFamily="34" charset="0"/>
        <a:ea typeface="+mn-ea"/>
        <a:cs typeface="+mn-cs"/>
      </a:defRPr>
    </a:lvl1pPr>
    <a:lvl2pPr marL="171450" indent="-171450" algn="l" defTabSz="1030288" rtl="0" eaLnBrk="0" fontAlgn="base" hangingPunct="0">
      <a:lnSpc>
        <a:spcPct val="100000"/>
      </a:lnSpc>
      <a:spcBef>
        <a:spcPts val="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mn-cs"/>
      </a:defRPr>
    </a:lvl2pPr>
    <a:lvl3pPr marL="171450" indent="-171450" algn="l" defTabSz="1030288" rtl="0" eaLnBrk="0" fontAlgn="base" hangingPunct="0">
      <a:lnSpc>
        <a:spcPct val="100000"/>
      </a:lnSpc>
      <a:spcBef>
        <a:spcPts val="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mn-cs"/>
      </a:defRPr>
    </a:lvl3pPr>
    <a:lvl4pPr marL="576263" indent="-158750" algn="l" defTabSz="1030288" rtl="0" eaLnBrk="0" fontAlgn="base" hangingPunct="0">
      <a:lnSpc>
        <a:spcPct val="100000"/>
      </a:lnSpc>
      <a:spcBef>
        <a:spcPts val="0"/>
      </a:spcBef>
      <a:spcAft>
        <a:spcPct val="0"/>
      </a:spcAft>
      <a:buFont typeface="Arial" panose="020B0604020202020204" pitchFamily="34" charset="0"/>
      <a:buChar char="•"/>
      <a:tabLst/>
      <a:defRPr sz="1200" kern="1200">
        <a:solidFill>
          <a:schemeClr val="tx1"/>
        </a:solidFill>
        <a:latin typeface="Arial" panose="020B0604020202020204" pitchFamily="34" charset="0"/>
        <a:ea typeface="+mn-ea"/>
        <a:cs typeface="+mn-cs"/>
      </a:defRPr>
    </a:lvl4pPr>
    <a:lvl5pPr marL="403225" indent="-158750" algn="l" defTabSz="1030288" rtl="0" eaLnBrk="0" fontAlgn="base" hangingPunct="0">
      <a:lnSpc>
        <a:spcPct val="100000"/>
      </a:lnSpc>
      <a:spcBef>
        <a:spcPts val="0"/>
      </a:spcBef>
      <a:spcAft>
        <a:spcPct val="0"/>
      </a:spcAft>
      <a:buFont typeface="Arial" panose="020B0604020202020204" pitchFamily="34" charset="0"/>
      <a:buChar char="•"/>
      <a:tabLs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Your Penn Medicine Lancaster General Health Insurance Plans have prescription drug coverage built in. Let’s review the coverage and how your choices can help you find the best pricing and service. After all, your medications play a vital role in helping you manage your health.</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530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You’ll find all the details about how your prescription coverage works, including plan documents, at lghealthbenefits.com. You can also email or call the LGH benefits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team for help.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Take advantage of ways to save on your medications – so you can manage your health just as your care provider ordered!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2150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LG Consumer and LG Select health plans include comprehensive prescription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benefits with great pricing and service from our onsite Convenience Pharmacies, plus coverage at retail pharmacies in the Liviniti network. You receive a prescription ID card when you enroll in the health plan.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dirty="0">
                <a:solidFill>
                  <a:srgbClr val="000000"/>
                </a:solidFill>
                <a:effectLst/>
                <a:latin typeface="Arial" panose="020B0604020202020204" pitchFamily="34" charset="0"/>
                <a:ea typeface="Calibri" panose="020F0502020204030204" pitchFamily="34" charset="0"/>
              </a:rPr>
              <a:t>For both health plans, you pay no copay or deductible for generic contraceptives and preventive prescriptions for things like high cholesterol and blood pressure – even prescribed over-the-counter items. Many specialty medications also are free, depending on the plan you choose.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1060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Our onsite Convenience Pharmacies offer exceptional pricing and services. If you aren’t aware or already using them, please listen closely, so you don’t miss out.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First, let’s look at the lower prices. No matter which health plan you choose, preventive generic prescriptions for hyperlipidemia and hypertension, for example, are available at no cost. For other medications, with the Select Plan, you pay</a:t>
            </a:r>
            <a:r>
              <a:rPr lang="en-US" sz="18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the cost of the prescription or the insurance copay, whichever is less. For the Consumer Plan, you pay the full cost until you reach the deductible.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kern="1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ts val="1575"/>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 also receive a 15% discount on over-the-counter products.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ts val="1575"/>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ts val="1575"/>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many “Employee Only” discounted products are available behind the counter. You can find the list on </a:t>
            </a:r>
            <a:r>
              <a:rPr lang="en-US" sz="18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StarNet</a:t>
            </a: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ts val="1575"/>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rPr>
              <a:t>The onsite pharmacies can order just about anything you need and have it available the next day, as well. </a:t>
            </a:r>
            <a:endParaRPr lang="en-US" dirty="0"/>
          </a:p>
        </p:txBody>
      </p:sp>
    </p:spTree>
    <p:extLst>
      <p:ext uri="{BB962C8B-B14F-4D97-AF65-F5344CB8AC3E}">
        <p14:creationId xmlns:p14="http://schemas.microsoft.com/office/powerpoint/2010/main" val="155083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fontAlgn="base">
              <a:lnSpc>
                <a:spcPct val="115000"/>
              </a:lnSpc>
              <a:spcBef>
                <a:spcPts val="0"/>
              </a:spcBef>
              <a:spcAft>
                <a:spcPts val="800"/>
              </a:spcAft>
            </a:pPr>
            <a:r>
              <a:rPr lang="en-US" sz="1800" dirty="0">
                <a:solidFill>
                  <a:srgbClr val="000000"/>
                </a:solidFill>
                <a:effectLst/>
                <a:latin typeface="Arial" panose="020B0604020202020204" pitchFamily="34" charset="0"/>
                <a:ea typeface="Calibri" panose="020F0502020204030204" pitchFamily="34" charset="0"/>
              </a:rPr>
              <a:t>You can have the Convenience Pharmacy deliver your prescriptions to your work location or deskside – at the Heart Group or Willow Street, for example -- without a delivery fee. </a:t>
            </a:r>
          </a:p>
          <a:p>
            <a:pPr marL="0" marR="0" fontAlgn="base">
              <a:lnSpc>
                <a:spcPct val="115000"/>
              </a:lnSpc>
              <a:spcBef>
                <a:spcPts val="0"/>
              </a:spcBef>
              <a:spcAft>
                <a:spcPts val="800"/>
              </a:spcAft>
            </a:pPr>
            <a:endParaRPr lang="en-US" sz="1800" dirty="0">
              <a:solidFill>
                <a:srgbClr val="000000"/>
              </a:solidFill>
              <a:effectLst/>
              <a:latin typeface="Arial" panose="020B0604020202020204" pitchFamily="34" charset="0"/>
              <a:ea typeface="Calibri" panose="020F0502020204030204" pitchFamily="34" charset="0"/>
            </a:endParaRPr>
          </a:p>
          <a:p>
            <a:pPr marL="0" marR="0" fontAlgn="base">
              <a:lnSpc>
                <a:spcPct val="115000"/>
              </a:lnSpc>
              <a:spcBef>
                <a:spcPts val="0"/>
              </a:spcBef>
              <a:spcAft>
                <a:spcPts val="800"/>
              </a:spcAft>
            </a:pPr>
            <a:r>
              <a:rPr lang="en-US" sz="1800" dirty="0">
                <a:solidFill>
                  <a:srgbClr val="000000"/>
                </a:solidFill>
                <a:effectLst/>
                <a:latin typeface="Arial" panose="020B0604020202020204" pitchFamily="34" charset="0"/>
                <a:ea typeface="Calibri" panose="020F0502020204030204" pitchFamily="34" charset="0"/>
              </a:rPr>
              <a:t>They will even deliver a 90-day supply of maintenance medications or a 30-day supply of specialty medications to your home for free via FedEx or the local LGH delivery service. </a:t>
            </a:r>
          </a:p>
          <a:p>
            <a:pPr marL="0" marR="0" fontAlgn="base">
              <a:lnSpc>
                <a:spcPct val="115000"/>
              </a:lnSpc>
              <a:spcBef>
                <a:spcPts val="0"/>
              </a:spcBef>
              <a:spcAft>
                <a:spcPts val="800"/>
              </a:spcAft>
            </a:pPr>
            <a:endParaRPr lang="en-US" sz="1800" dirty="0">
              <a:solidFill>
                <a:srgbClr val="000000"/>
              </a:solidFill>
              <a:effectLst/>
              <a:latin typeface="Arial" panose="020B0604020202020204" pitchFamily="34" charset="0"/>
              <a:ea typeface="Calibri" panose="020F0502020204030204" pitchFamily="34" charset="0"/>
            </a:endParaRPr>
          </a:p>
          <a:p>
            <a:pPr marL="0" marR="0" lvl="0" indent="0" algn="l" defTabSz="1030288" rtl="0" eaLnBrk="0" fontAlgn="base" latinLnBrk="0" hangingPunct="0">
              <a:lnSpc>
                <a:spcPct val="115000"/>
              </a:lnSpc>
              <a:spcBef>
                <a:spcPts val="0"/>
              </a:spcBef>
              <a:spcAft>
                <a:spcPts val="800"/>
              </a:spcAft>
              <a:buClrTx/>
              <a:buSzTx/>
              <a:buFontTx/>
              <a:buNone/>
              <a:tabLst/>
              <a:defRPr/>
            </a:pPr>
            <a:r>
              <a:rPr lang="en-US" sz="1800" dirty="0">
                <a:solidFill>
                  <a:srgbClr val="000000"/>
                </a:solidFill>
                <a:effectLst/>
                <a:latin typeface="Arial" panose="020B0604020202020204" pitchFamily="34" charset="0"/>
                <a:ea typeface="Calibri" panose="020F0502020204030204" pitchFamily="34" charset="0"/>
              </a:rPr>
              <a:t>This includes refrigerated and non-refrigerated medications for you and your dependents and pets.</a:t>
            </a:r>
          </a:p>
          <a:p>
            <a:pPr marL="0" marR="0" fontAlgn="base">
              <a:lnSpc>
                <a:spcPct val="115000"/>
              </a:lnSpc>
              <a:spcBef>
                <a:spcPts val="0"/>
              </a:spcBef>
              <a:spcAft>
                <a:spcPts val="800"/>
              </a:spcAft>
            </a:pPr>
            <a:endParaRPr lang="en-US" sz="18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493133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Convenience Pharmacies are the only source for specialty drugs under the LG Health Insurance Plans, and medications on the approved list have no copay – even some of the newer drugs for treating diabetes and other autoimmune diseases! The pharmacy handles copay assistance cards, financial assistance and all prior authorizations for employees and patients seen by LGH/Penn Medicine Practices. This is an extraordinary, superior benefit – rarely available from other employer benefit plans.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7471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fontAlgn="base">
              <a:lnSpc>
                <a:spcPct val="115000"/>
              </a:lnSpc>
              <a:spcBef>
                <a:spcPts val="0"/>
              </a:spcBef>
              <a:spcAft>
                <a:spcPts val="800"/>
              </a:spcAft>
            </a:pPr>
            <a:r>
              <a:rPr lang="en-US" sz="1800" dirty="0">
                <a:solidFill>
                  <a:srgbClr val="000000"/>
                </a:solidFill>
                <a:effectLst/>
                <a:latin typeface="Arial" panose="020B0604020202020204" pitchFamily="34" charset="0"/>
                <a:ea typeface="Calibri" panose="020F0502020204030204" pitchFamily="34" charset="0"/>
              </a:rPr>
              <a:t>In addition to requesting delivery services, you can visit the onsite pharmacies at these locations. They’re all open weekdays, and hours vary. The hospital location also is open Saturdays from 9 a.m. to 3 p.m. Check </a:t>
            </a:r>
            <a:r>
              <a:rPr lang="en-US" sz="1800" dirty="0" err="1">
                <a:solidFill>
                  <a:srgbClr val="000000"/>
                </a:solidFill>
                <a:effectLst/>
                <a:latin typeface="Arial" panose="020B0604020202020204" pitchFamily="34" charset="0"/>
                <a:ea typeface="Calibri" panose="020F0502020204030204" pitchFamily="34" charset="0"/>
              </a:rPr>
              <a:t>lghcp@pennmedicine.upenn.edu</a:t>
            </a:r>
            <a:r>
              <a:rPr lang="en-US" sz="1800" dirty="0">
                <a:solidFill>
                  <a:srgbClr val="000000"/>
                </a:solidFill>
                <a:effectLst/>
                <a:latin typeface="Arial" panose="020B0604020202020204" pitchFamily="34" charset="0"/>
                <a:ea typeface="Calibri" panose="020F0502020204030204" pitchFamily="34" charset="0"/>
              </a:rPr>
              <a:t> for specifics. </a:t>
            </a:r>
            <a:endParaRPr lang="en-US" dirty="0"/>
          </a:p>
        </p:txBody>
      </p:sp>
    </p:spTree>
    <p:extLst>
      <p:ext uri="{BB962C8B-B14F-4D97-AF65-F5344CB8AC3E}">
        <p14:creationId xmlns:p14="http://schemas.microsoft.com/office/powerpoint/2010/main" val="705226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spcBef>
                <a:spcPts val="0"/>
              </a:spcBef>
              <a:spcAft>
                <a:spcPts val="800"/>
              </a:spcAft>
            </a:pPr>
            <a:r>
              <a:rPr lang="en-US" sz="1800" dirty="0">
                <a:solidFill>
                  <a:srgbClr val="000000"/>
                </a:solidFill>
                <a:effectLst/>
                <a:latin typeface="Arial" panose="020B0604020202020204" pitchFamily="34" charset="0"/>
                <a:ea typeface="Calibri" panose="020F0502020204030204" pitchFamily="34" charset="0"/>
              </a:rPr>
              <a:t>Each health plan has a prescription copayment schedule. Under the Select Plan, you pay these copayments for each 30-day prescription, with no deductible. 90-day supplies are available for two times the 30-day price, whether from the Convenience Pharmacy or by mail order.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868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the Consumer Plan, you pay the cost of non-preventive prescriptions and medical care until you meet the deductible. </a:t>
            </a:r>
            <a:r>
              <a:rPr lang="en-US" sz="1800"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Even then, your prices at the Convenience Pharmacy often will be lower than retail prices.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dirty="0">
                <a:solidFill>
                  <a:srgbClr val="000000"/>
                </a:solidFill>
                <a:effectLst/>
                <a:latin typeface="Arial" panose="020B0604020202020204" pitchFamily="34" charset="0"/>
                <a:ea typeface="Calibri" panose="020F0502020204030204" pitchFamily="34" charset="0"/>
              </a:rPr>
              <a:t>Once you meet the deductible, you’ll pay these copayments for each 30-day prescription. 90-day supplies are available for two times the 30-day price from the Convenience Pharmacy or by mail order.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2723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If you aren’t able to use the Convenience Pharmacy, don’t worry. You can purchase prescriptions from retail locations in the </a:t>
            </a:r>
            <a:r>
              <a:rPr lang="en-US" sz="18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Liviniti</a:t>
            </a: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network – formerly Southern Scripts.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rPr>
              <a:t>Liviniti offers a convenient portal and app to help you find a network pharmacy, look up drug prices, get a digital ID card, check prior authorization status and more.</a:t>
            </a:r>
            <a:r>
              <a:rPr lang="en-US" sz="2800" dirty="0">
                <a:effectLst/>
              </a:rPr>
              <a:t> </a:t>
            </a:r>
            <a:endParaRPr lang="en-US" dirty="0"/>
          </a:p>
        </p:txBody>
      </p:sp>
    </p:spTree>
    <p:extLst>
      <p:ext uri="{BB962C8B-B14F-4D97-AF65-F5344CB8AC3E}">
        <p14:creationId xmlns:p14="http://schemas.microsoft.com/office/powerpoint/2010/main" val="715536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2" name="Picture 1" descr="A close-up of a logo&#10;&#10;Description automatically generated">
            <a:extLst>
              <a:ext uri="{FF2B5EF4-FFF2-40B4-BE49-F238E27FC236}">
                <a16:creationId xmlns:a16="http://schemas.microsoft.com/office/drawing/2014/main" id="{C2E2A958-6DF0-8DE0-849D-D99010DBE13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36193" b="36024"/>
          <a:stretch/>
        </p:blipFill>
        <p:spPr>
          <a:xfrm>
            <a:off x="472310" y="500029"/>
            <a:ext cx="3448972" cy="532358"/>
          </a:xfrm>
          <a:prstGeom prst="rect">
            <a:avLst/>
          </a:prstGeom>
        </p:spPr>
      </p:pic>
    </p:spTree>
    <p:extLst>
      <p:ext uri="{BB962C8B-B14F-4D97-AF65-F5344CB8AC3E}">
        <p14:creationId xmlns:p14="http://schemas.microsoft.com/office/powerpoint/2010/main" val="3826021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801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B4F123-30EB-A440-BB44-9D7F067693BF}"/>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10" name="Rectangle 9">
            <a:extLst>
              <a:ext uri="{FF2B5EF4-FFF2-40B4-BE49-F238E27FC236}">
                <a16:creationId xmlns:a16="http://schemas.microsoft.com/office/drawing/2014/main" id="{2CBED2D5-3D21-F846-9AB1-F18C83362D57}"/>
              </a:ext>
            </a:extLst>
          </p:cNvPr>
          <p:cNvSpPr/>
          <p:nvPr userDrawn="1"/>
        </p:nvSpPr>
        <p:spPr bwMode="auto">
          <a:xfrm>
            <a:off x="4272325" y="0"/>
            <a:ext cx="7919676"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A0C13092-8DB7-0B4F-ABD0-D6BD93629201}"/>
              </a:ext>
            </a:extLst>
          </p:cNvPr>
          <p:cNvSpPr>
            <a:spLocks noGrp="1"/>
          </p:cNvSpPr>
          <p:nvPr>
            <p:ph type="title" hasCustomPrompt="1"/>
          </p:nvPr>
        </p:nvSpPr>
        <p:spPr>
          <a:xfrm>
            <a:off x="4901133" y="3198167"/>
            <a:ext cx="6662057" cy="461665"/>
          </a:xfrm>
        </p:spPr>
        <p:txBody>
          <a:bodyPr anchor="ctr" anchorCtr="0"/>
          <a:lstStyle>
            <a:lvl1pPr>
              <a:defRPr>
                <a:solidFill>
                  <a:schemeClr val="bg1"/>
                </a:solidFill>
              </a:defRPr>
            </a:lvl1pPr>
          </a:lstStyle>
          <a:p>
            <a:r>
              <a:rPr lang="en-US" dirty="0"/>
              <a:t>Section Divider Title</a:t>
            </a:r>
          </a:p>
        </p:txBody>
      </p:sp>
      <p:sp>
        <p:nvSpPr>
          <p:cNvPr id="17" name="Rectangle 16">
            <a:extLst>
              <a:ext uri="{FF2B5EF4-FFF2-40B4-BE49-F238E27FC236}">
                <a16:creationId xmlns:a16="http://schemas.microsoft.com/office/drawing/2014/main" id="{206BB0AF-9056-B849-8AE6-C1E1BBA3E30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1F111A79-FA5C-6C4A-9F3B-44ACE4907DA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F59BD90C-2B1D-CE42-B14E-DB6FD23D2123}"/>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1676677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5368" y="1124081"/>
            <a:ext cx="5115984" cy="17430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05551" y="1124081"/>
            <a:ext cx="537439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C56170B-6943-F84C-A7CF-C98CC69F19FC}"/>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4137158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5367" y="1173430"/>
            <a:ext cx="535689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5368" y="1739965"/>
            <a:ext cx="5356892"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171" y="1173430"/>
            <a:ext cx="540977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70171" y="1739965"/>
            <a:ext cx="5409773" cy="17566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D98137F-E053-8749-A48F-5E7A87B94F8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1594639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67A72FA-85E0-1C47-93C3-EB1CF1E07A7A}"/>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3266975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721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15" name="Rectangle 14">
            <a:extLst>
              <a:ext uri="{FF2B5EF4-FFF2-40B4-BE49-F238E27FC236}">
                <a16:creationId xmlns:a16="http://schemas.microsoft.com/office/drawing/2014/main" id="{A2562E6E-14D8-0F44-A50D-BEB5AA05E94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D07A041C-85C9-D44B-987A-C8542A9F68E4}"/>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4E4D422F-FE44-674C-AF4F-23C21B48453C}"/>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5F87DA0F-8041-DB4E-818B-D170DFA1CCEB}"/>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9" name="Picture 8">
            <a:extLst>
              <a:ext uri="{FF2B5EF4-FFF2-40B4-BE49-F238E27FC236}">
                <a16:creationId xmlns:a16="http://schemas.microsoft.com/office/drawing/2014/main" id="{4FB8CB7B-8152-0648-B114-B5B4E499E7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15985" y="2825040"/>
            <a:ext cx="3227873" cy="691085"/>
          </a:xfrm>
          <a:prstGeom prst="rect">
            <a:avLst/>
          </a:prstGeom>
        </p:spPr>
      </p:pic>
    </p:spTree>
    <p:extLst>
      <p:ext uri="{BB962C8B-B14F-4D97-AF65-F5344CB8AC3E}">
        <p14:creationId xmlns:p14="http://schemas.microsoft.com/office/powerpoint/2010/main" val="2984386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pic>
        <p:nvPicPr>
          <p:cNvPr id="14" name="Picture 13">
            <a:extLst>
              <a:ext uri="{FF2B5EF4-FFF2-40B4-BE49-F238E27FC236}">
                <a16:creationId xmlns:a16="http://schemas.microsoft.com/office/drawing/2014/main" id="{81A97D23-F7C6-B046-ADCC-F1ACD792B17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85679"/>
          <a:stretch/>
        </p:blipFill>
        <p:spPr>
          <a:xfrm>
            <a:off x="605367" y="528365"/>
            <a:ext cx="3154870" cy="548456"/>
          </a:xfrm>
          <a:prstGeom prst="rect">
            <a:avLst/>
          </a:prstGeom>
        </p:spPr>
      </p:pic>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1449238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3783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B4F123-30EB-A440-BB44-9D7F067693BF}"/>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10" name="Rectangle 9">
            <a:extLst>
              <a:ext uri="{FF2B5EF4-FFF2-40B4-BE49-F238E27FC236}">
                <a16:creationId xmlns:a16="http://schemas.microsoft.com/office/drawing/2014/main" id="{2CBED2D5-3D21-F846-9AB1-F18C83362D57}"/>
              </a:ext>
            </a:extLst>
          </p:cNvPr>
          <p:cNvSpPr/>
          <p:nvPr userDrawn="1"/>
        </p:nvSpPr>
        <p:spPr bwMode="auto">
          <a:xfrm>
            <a:off x="4272325" y="0"/>
            <a:ext cx="7919676"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A0C13092-8DB7-0B4F-ABD0-D6BD93629201}"/>
              </a:ext>
            </a:extLst>
          </p:cNvPr>
          <p:cNvSpPr>
            <a:spLocks noGrp="1"/>
          </p:cNvSpPr>
          <p:nvPr>
            <p:ph type="title" hasCustomPrompt="1"/>
          </p:nvPr>
        </p:nvSpPr>
        <p:spPr>
          <a:xfrm>
            <a:off x="4901133" y="3198167"/>
            <a:ext cx="6662057" cy="461665"/>
          </a:xfrm>
        </p:spPr>
        <p:txBody>
          <a:bodyPr anchor="ctr" anchorCtr="0"/>
          <a:lstStyle>
            <a:lvl1pPr>
              <a:defRPr>
                <a:solidFill>
                  <a:schemeClr val="bg1"/>
                </a:solidFill>
              </a:defRPr>
            </a:lvl1pPr>
          </a:lstStyle>
          <a:p>
            <a:r>
              <a:rPr lang="en-US" dirty="0"/>
              <a:t>Section Divider Title</a:t>
            </a:r>
          </a:p>
        </p:txBody>
      </p:sp>
      <p:sp>
        <p:nvSpPr>
          <p:cNvPr id="17" name="Rectangle 16">
            <a:extLst>
              <a:ext uri="{FF2B5EF4-FFF2-40B4-BE49-F238E27FC236}">
                <a16:creationId xmlns:a16="http://schemas.microsoft.com/office/drawing/2014/main" id="{206BB0AF-9056-B849-8AE6-C1E1BBA3E30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1F111A79-FA5C-6C4A-9F3B-44ACE4907DA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F59BD90C-2B1D-CE42-B14E-DB6FD23D2123}"/>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3167601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4883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5368" y="1124081"/>
            <a:ext cx="5115984"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5551" y="1124081"/>
            <a:ext cx="537439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C56170B-6943-F84C-A7CF-C98CC69F19FC}"/>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1">
                <a:solidFill>
                  <a:schemeClr val="tx2"/>
                </a:solidFill>
              </a:defRPr>
            </a:lvl1pPr>
          </a:lstStyle>
          <a:p>
            <a:pPr lvl="0"/>
            <a:r>
              <a:rPr lang="en-US" altLang="en-US" dirty="0"/>
              <a:t>Click to edit Master title style</a:t>
            </a:r>
          </a:p>
        </p:txBody>
      </p:sp>
    </p:spTree>
    <p:extLst>
      <p:ext uri="{BB962C8B-B14F-4D97-AF65-F5344CB8AC3E}">
        <p14:creationId xmlns:p14="http://schemas.microsoft.com/office/powerpoint/2010/main" val="4015649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5367" y="1173430"/>
            <a:ext cx="535689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5368" y="1739965"/>
            <a:ext cx="5356892"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171" y="1173430"/>
            <a:ext cx="540977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0171" y="1739965"/>
            <a:ext cx="5409773"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D98137F-E053-8749-A48F-5E7A87B94F8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1">
                <a:solidFill>
                  <a:schemeClr val="tx2"/>
                </a:solidFill>
              </a:defRPr>
            </a:lvl1pPr>
          </a:lstStyle>
          <a:p>
            <a:pPr lvl="0"/>
            <a:r>
              <a:rPr lang="en-US" altLang="en-US" dirty="0"/>
              <a:t>Click to edit Master title style</a:t>
            </a:r>
          </a:p>
        </p:txBody>
      </p:sp>
    </p:spTree>
    <p:extLst>
      <p:ext uri="{BB962C8B-B14F-4D97-AF65-F5344CB8AC3E}">
        <p14:creationId xmlns:p14="http://schemas.microsoft.com/office/powerpoint/2010/main" val="2333042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67A72FA-85E0-1C47-93C3-EB1CF1E07A7A}"/>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1">
                <a:solidFill>
                  <a:schemeClr val="tx2"/>
                </a:solidFill>
              </a:defRPr>
            </a:lvl1pPr>
          </a:lstStyle>
          <a:p>
            <a:pPr lvl="0"/>
            <a:r>
              <a:rPr lang="en-US" altLang="en-US" dirty="0"/>
              <a:t>Click to edit Master title style</a:t>
            </a:r>
          </a:p>
        </p:txBody>
      </p:sp>
    </p:spTree>
    <p:extLst>
      <p:ext uri="{BB962C8B-B14F-4D97-AF65-F5344CB8AC3E}">
        <p14:creationId xmlns:p14="http://schemas.microsoft.com/office/powerpoint/2010/main" val="4144027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879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pic>
        <p:nvPicPr>
          <p:cNvPr id="14" name="Picture 13">
            <a:extLst>
              <a:ext uri="{FF2B5EF4-FFF2-40B4-BE49-F238E27FC236}">
                <a16:creationId xmlns:a16="http://schemas.microsoft.com/office/drawing/2014/main" id="{81A97D23-F7C6-B046-ADCC-F1ACD792B1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85679"/>
          <a:stretch/>
        </p:blipFill>
        <p:spPr>
          <a:xfrm>
            <a:off x="4306868" y="3084953"/>
            <a:ext cx="3154870" cy="548456"/>
          </a:xfrm>
          <a:prstGeom prst="rect">
            <a:avLst/>
          </a:prstGeom>
        </p:spPr>
      </p:pic>
      <p:sp>
        <p:nvSpPr>
          <p:cNvPr id="15" name="Rectangle 14">
            <a:extLst>
              <a:ext uri="{FF2B5EF4-FFF2-40B4-BE49-F238E27FC236}">
                <a16:creationId xmlns:a16="http://schemas.microsoft.com/office/drawing/2014/main" id="{A2562E6E-14D8-0F44-A50D-BEB5AA05E94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D07A041C-85C9-D44B-987A-C8542A9F68E4}"/>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4E4D422F-FE44-674C-AF4F-23C21B48453C}"/>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5F87DA0F-8041-DB4E-818B-D170DFA1CCEB}"/>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3439683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10E1704A-7AFD-AC4E-9A94-055B79AB81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3250" y="528365"/>
            <a:ext cx="3227873" cy="691085"/>
          </a:xfrm>
          <a:prstGeom prst="rect">
            <a:avLst/>
          </a:prstGeom>
        </p:spPr>
      </p:pic>
    </p:spTree>
    <p:extLst>
      <p:ext uri="{BB962C8B-B14F-4D97-AF65-F5344CB8AC3E}">
        <p14:creationId xmlns:p14="http://schemas.microsoft.com/office/powerpoint/2010/main" val="4259214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endParaRPr kumimoji="0" lang="en-US" altLang="en-US" sz="19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pic>
        <p:nvPicPr>
          <p:cNvPr id="15" name="Picture 14">
            <a:extLst>
              <a:ext uri="{FF2B5EF4-FFF2-40B4-BE49-F238E27FC236}">
                <a16:creationId xmlns:a16="http://schemas.microsoft.com/office/drawing/2014/main" id="{10E1704A-7AFD-AC4E-9A94-055B79AB81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3250" y="528365"/>
            <a:ext cx="3227873" cy="691085"/>
          </a:xfrm>
          <a:prstGeom prst="rect">
            <a:avLst/>
          </a:prstGeom>
        </p:spPr>
      </p:pic>
    </p:spTree>
    <p:extLst>
      <p:ext uri="{BB962C8B-B14F-4D97-AF65-F5344CB8AC3E}">
        <p14:creationId xmlns:p14="http://schemas.microsoft.com/office/powerpoint/2010/main" val="4016352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1936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B4F123-30EB-A440-BB44-9D7F067693BF}"/>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endParaRPr kumimoji="0" lang="en-US" altLang="en-US" sz="19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2CBED2D5-3D21-F846-9AB1-F18C83362D57}"/>
              </a:ext>
            </a:extLst>
          </p:cNvPr>
          <p:cNvSpPr/>
          <p:nvPr userDrawn="1"/>
        </p:nvSpPr>
        <p:spPr bwMode="auto">
          <a:xfrm>
            <a:off x="4272325" y="0"/>
            <a:ext cx="7919676"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A0C13092-8DB7-0B4F-ABD0-D6BD93629201}"/>
              </a:ext>
            </a:extLst>
          </p:cNvPr>
          <p:cNvSpPr>
            <a:spLocks noGrp="1"/>
          </p:cNvSpPr>
          <p:nvPr>
            <p:ph type="title" hasCustomPrompt="1"/>
          </p:nvPr>
        </p:nvSpPr>
        <p:spPr>
          <a:xfrm>
            <a:off x="4901133" y="3198167"/>
            <a:ext cx="6662057" cy="461665"/>
          </a:xfrm>
        </p:spPr>
        <p:txBody>
          <a:bodyPr anchor="ctr" anchorCtr="0"/>
          <a:lstStyle>
            <a:lvl1pPr>
              <a:defRPr>
                <a:solidFill>
                  <a:schemeClr val="bg1"/>
                </a:solidFill>
              </a:defRPr>
            </a:lvl1pPr>
          </a:lstStyle>
          <a:p>
            <a:r>
              <a:rPr lang="en-US" dirty="0"/>
              <a:t>Section Divider Title</a:t>
            </a:r>
          </a:p>
        </p:txBody>
      </p:sp>
      <p:sp>
        <p:nvSpPr>
          <p:cNvPr id="17" name="Rectangle 16">
            <a:extLst>
              <a:ext uri="{FF2B5EF4-FFF2-40B4-BE49-F238E27FC236}">
                <a16:creationId xmlns:a16="http://schemas.microsoft.com/office/drawing/2014/main" id="{206BB0AF-9056-B849-8AE6-C1E1BBA3E30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18" name="Rectangle 17">
            <a:extLst>
              <a:ext uri="{FF2B5EF4-FFF2-40B4-BE49-F238E27FC236}">
                <a16:creationId xmlns:a16="http://schemas.microsoft.com/office/drawing/2014/main" id="{1F111A79-FA5C-6C4A-9F3B-44ACE4907DA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19" name="Rectangle 18">
            <a:extLst>
              <a:ext uri="{FF2B5EF4-FFF2-40B4-BE49-F238E27FC236}">
                <a16:creationId xmlns:a16="http://schemas.microsoft.com/office/drawing/2014/main" id="{F59BD90C-2B1D-CE42-B14E-DB6FD23D2123}"/>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697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5368" y="1124081"/>
            <a:ext cx="5115984" cy="17430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05551" y="1124081"/>
            <a:ext cx="537439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C56170B-6943-F84C-A7CF-C98CC69F19FC}"/>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1"/>
            </a:lvl1pPr>
          </a:lstStyle>
          <a:p>
            <a:pPr lvl="0"/>
            <a:r>
              <a:rPr lang="en-US" altLang="en-US" dirty="0"/>
              <a:t>Click to edit Master title style</a:t>
            </a:r>
          </a:p>
        </p:txBody>
      </p:sp>
    </p:spTree>
    <p:extLst>
      <p:ext uri="{BB962C8B-B14F-4D97-AF65-F5344CB8AC3E}">
        <p14:creationId xmlns:p14="http://schemas.microsoft.com/office/powerpoint/2010/main" val="7149060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6" name="Picture 5" descr="A blue background with a few lines&#10;&#10;Description automatically generated">
            <a:extLst>
              <a:ext uri="{FF2B5EF4-FFF2-40B4-BE49-F238E27FC236}">
                <a16:creationId xmlns:a16="http://schemas.microsoft.com/office/drawing/2014/main" id="{7642D912-999D-96F9-5E7E-4FF4E179CEF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49931" y="0"/>
            <a:ext cx="7842070" cy="6858000"/>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2" name="Title 1">
            <a:extLst>
              <a:ext uri="{FF2B5EF4-FFF2-40B4-BE49-F238E27FC236}">
                <a16:creationId xmlns:a16="http://schemas.microsoft.com/office/drawing/2014/main" id="{A0C13092-8DB7-0B4F-ABD0-D6BD93629201}"/>
              </a:ext>
            </a:extLst>
          </p:cNvPr>
          <p:cNvSpPr>
            <a:spLocks noGrp="1"/>
          </p:cNvSpPr>
          <p:nvPr>
            <p:ph type="title" hasCustomPrompt="1"/>
          </p:nvPr>
        </p:nvSpPr>
        <p:spPr>
          <a:xfrm>
            <a:off x="4901133" y="3198167"/>
            <a:ext cx="6662057" cy="461665"/>
          </a:xfrm>
        </p:spPr>
        <p:txBody>
          <a:bodyPr anchor="ctr" anchorCtr="0"/>
          <a:lstStyle>
            <a:lvl1pPr>
              <a:defRPr>
                <a:solidFill>
                  <a:schemeClr val="bg1"/>
                </a:solidFill>
              </a:defRPr>
            </a:lvl1pPr>
          </a:lstStyle>
          <a:p>
            <a:r>
              <a:rPr lang="en-US" dirty="0"/>
              <a:t>Section Divider Title</a:t>
            </a:r>
          </a:p>
        </p:txBody>
      </p:sp>
      <p:sp>
        <p:nvSpPr>
          <p:cNvPr id="17" name="Rectangle 16">
            <a:extLst>
              <a:ext uri="{FF2B5EF4-FFF2-40B4-BE49-F238E27FC236}">
                <a16:creationId xmlns:a16="http://schemas.microsoft.com/office/drawing/2014/main" id="{206BB0AF-9056-B849-8AE6-C1E1BBA3E300}"/>
              </a:ext>
            </a:extLst>
          </p:cNvPr>
          <p:cNvSpPr/>
          <p:nvPr userDrawn="1"/>
        </p:nvSpPr>
        <p:spPr bwMode="auto">
          <a:xfrm>
            <a:off x="3626864" y="6071937"/>
            <a:ext cx="672419" cy="18876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1F111A79-FA5C-6C4A-9F3B-44ACE4907DA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F59BD90C-2B1D-CE42-B14E-DB6FD23D2123}"/>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3" name="Picture 2">
            <a:extLst>
              <a:ext uri="{FF2B5EF4-FFF2-40B4-BE49-F238E27FC236}">
                <a16:creationId xmlns:a16="http://schemas.microsoft.com/office/drawing/2014/main" id="{2EC26526-11C4-C47F-FEA3-1D4963F6C0F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352822"/>
            <a:ext cx="4305300" cy="5049589"/>
          </a:xfrm>
          <a:prstGeom prst="rect">
            <a:avLst/>
          </a:prstGeom>
        </p:spPr>
      </p:pic>
      <p:sp>
        <p:nvSpPr>
          <p:cNvPr id="5" name="TextBox 4">
            <a:extLst>
              <a:ext uri="{FF2B5EF4-FFF2-40B4-BE49-F238E27FC236}">
                <a16:creationId xmlns:a16="http://schemas.microsoft.com/office/drawing/2014/main" id="{0386A70C-4C07-4B5C-C497-8B3A9C53654C}"/>
              </a:ext>
            </a:extLst>
          </p:cNvPr>
          <p:cNvSpPr txBox="1"/>
          <p:nvPr userDrawn="1"/>
        </p:nvSpPr>
        <p:spPr bwMode="auto">
          <a:xfrm>
            <a:off x="605367" y="6426182"/>
            <a:ext cx="373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sz="1600" dirty="0">
                <a:solidFill>
                  <a:srgbClr val="0A2972"/>
                </a:solidFill>
              </a:rPr>
              <a:t>lghealthbenefits.com</a:t>
            </a:r>
          </a:p>
        </p:txBody>
      </p:sp>
    </p:spTree>
    <p:extLst>
      <p:ext uri="{BB962C8B-B14F-4D97-AF65-F5344CB8AC3E}">
        <p14:creationId xmlns:p14="http://schemas.microsoft.com/office/powerpoint/2010/main" val="160149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ppt_h*1.125000"/>
                                          </p:val>
                                        </p:tav>
                                        <p:tav tm="100000">
                                          <p:val>
                                            <p:strVal val="#ppt_y"/>
                                          </p:val>
                                        </p:tav>
                                      </p:tavLst>
                                    </p:anim>
                                    <p:animEffect transition="in" filter="wipe(up)">
                                      <p:cBhvr>
                                        <p:cTn id="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5367" y="1173430"/>
            <a:ext cx="535689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5368" y="1739965"/>
            <a:ext cx="5356892"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171" y="1173430"/>
            <a:ext cx="540977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70171" y="1739965"/>
            <a:ext cx="5409773" cy="17566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D98137F-E053-8749-A48F-5E7A87B94F8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2841385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67A72FA-85E0-1C47-93C3-EB1CF1E07A7A}"/>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20925058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7069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endParaRPr kumimoji="0" lang="en-US" altLang="en-US" sz="19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15" name="Rectangle 14">
            <a:extLst>
              <a:ext uri="{FF2B5EF4-FFF2-40B4-BE49-F238E27FC236}">
                <a16:creationId xmlns:a16="http://schemas.microsoft.com/office/drawing/2014/main" id="{A2562E6E-14D8-0F44-A50D-BEB5AA05E94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16" name="Rectangle 15">
            <a:extLst>
              <a:ext uri="{FF2B5EF4-FFF2-40B4-BE49-F238E27FC236}">
                <a16:creationId xmlns:a16="http://schemas.microsoft.com/office/drawing/2014/main" id="{D07A041C-85C9-D44B-987A-C8542A9F68E4}"/>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17" name="Rectangle 16">
            <a:extLst>
              <a:ext uri="{FF2B5EF4-FFF2-40B4-BE49-F238E27FC236}">
                <a16:creationId xmlns:a16="http://schemas.microsoft.com/office/drawing/2014/main" id="{4E4D422F-FE44-674C-AF4F-23C21B48453C}"/>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18" name="Rectangle 17">
            <a:extLst>
              <a:ext uri="{FF2B5EF4-FFF2-40B4-BE49-F238E27FC236}">
                <a16:creationId xmlns:a16="http://schemas.microsoft.com/office/drawing/2014/main" id="{5F87DA0F-8041-DB4E-818B-D170DFA1CCEB}"/>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pic>
        <p:nvPicPr>
          <p:cNvPr id="9" name="Picture 8">
            <a:extLst>
              <a:ext uri="{FF2B5EF4-FFF2-40B4-BE49-F238E27FC236}">
                <a16:creationId xmlns:a16="http://schemas.microsoft.com/office/drawing/2014/main" id="{4FB8CB7B-8152-0648-B114-B5B4E499E7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15985" y="2825040"/>
            <a:ext cx="3227873" cy="691085"/>
          </a:xfrm>
          <a:prstGeom prst="rect">
            <a:avLst/>
          </a:prstGeom>
        </p:spPr>
      </p:pic>
    </p:spTree>
    <p:extLst>
      <p:ext uri="{BB962C8B-B14F-4D97-AF65-F5344CB8AC3E}">
        <p14:creationId xmlns:p14="http://schemas.microsoft.com/office/powerpoint/2010/main" val="1006016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grpSp>
        <p:nvGrpSpPr>
          <p:cNvPr id="5" name="Group 98"/>
          <p:cNvGrpSpPr>
            <a:grpSpLocks/>
          </p:cNvGrpSpPr>
          <p:nvPr userDrawn="1"/>
        </p:nvGrpSpPr>
        <p:grpSpPr bwMode="auto">
          <a:xfrm>
            <a:off x="0" y="0"/>
            <a:ext cx="11785600" cy="6858000"/>
            <a:chOff x="0" y="0"/>
            <a:chExt cx="5568" cy="4320"/>
          </a:xfrm>
        </p:grpSpPr>
        <p:pic>
          <p:nvPicPr>
            <p:cNvPr id="6" name="Picture 85" descr="Penn_Medicine_color_xtra_sm"/>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92" y="3858"/>
              <a:ext cx="1776"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92"/>
            <p:cNvSpPr>
              <a:spLocks noChangeShapeType="1"/>
            </p:cNvSpPr>
            <p:nvPr userDrawn="1"/>
          </p:nvSpPr>
          <p:spPr bwMode="auto">
            <a:xfrm>
              <a:off x="463" y="1553"/>
              <a:ext cx="4901" cy="0"/>
            </a:xfrm>
            <a:prstGeom prst="line">
              <a:avLst/>
            </a:prstGeom>
            <a:noFill/>
            <a:ln w="25400">
              <a:solidFill>
                <a:srgbClr val="003264"/>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pic>
          <p:nvPicPr>
            <p:cNvPr id="8" name="Picture 97" descr="blue-gradien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36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0" name="Rectangle 2"/>
          <p:cNvSpPr>
            <a:spLocks noGrp="1" noChangeArrowheads="1"/>
          </p:cNvSpPr>
          <p:nvPr>
            <p:ph type="subTitle" sz="quarter" idx="1"/>
          </p:nvPr>
        </p:nvSpPr>
        <p:spPr>
          <a:xfrm>
            <a:off x="980018" y="2508250"/>
            <a:ext cx="10068983" cy="547688"/>
          </a:xfrm>
        </p:spPr>
        <p:txBody>
          <a:bodyPr/>
          <a:lstStyle>
            <a:lvl1pPr marL="228600" indent="0">
              <a:buFont typeface="Wingdings" panose="05000000000000000000" pitchFamily="2" charset="2"/>
              <a:buNone/>
              <a:defRPr sz="2300">
                <a:solidFill>
                  <a:schemeClr val="tx1"/>
                </a:solidFill>
              </a:defRPr>
            </a:lvl1pPr>
          </a:lstStyle>
          <a:p>
            <a:pPr lvl="0"/>
            <a:r>
              <a:rPr lang="en-US" altLang="en-US" noProof="0"/>
              <a:t>Click to edit Master subtitle style</a:t>
            </a:r>
          </a:p>
        </p:txBody>
      </p:sp>
      <p:sp>
        <p:nvSpPr>
          <p:cNvPr id="2051" name="Rectangle 3"/>
          <p:cNvSpPr>
            <a:spLocks noGrp="1" noChangeArrowheads="1"/>
          </p:cNvSpPr>
          <p:nvPr>
            <p:ph type="ctrTitle" sz="quarter"/>
          </p:nvPr>
        </p:nvSpPr>
        <p:spPr>
          <a:xfrm>
            <a:off x="980018" y="1890714"/>
            <a:ext cx="10068983" cy="542925"/>
          </a:xfrm>
        </p:spPr>
        <p:txBody>
          <a:bodyPr anchor="ctr"/>
          <a:lstStyle>
            <a:lvl1pPr>
              <a:defRPr/>
            </a:lvl1pPr>
          </a:lstStyle>
          <a:p>
            <a:pPr lvl="0"/>
            <a:r>
              <a:rPr lang="en-US" altLang="en-US" noProof="0"/>
              <a:t>Click to edit Master title style</a:t>
            </a:r>
          </a:p>
        </p:txBody>
      </p:sp>
    </p:spTree>
    <p:extLst>
      <p:ext uri="{BB962C8B-B14F-4D97-AF65-F5344CB8AC3E}">
        <p14:creationId xmlns:p14="http://schemas.microsoft.com/office/powerpoint/2010/main" val="1316976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82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56653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587217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7" y="825501"/>
            <a:ext cx="5115984"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5551" y="825501"/>
            <a:ext cx="511598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8834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938540"/>
            <a:ext cx="5158316"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938540"/>
            <a:ext cx="5183717"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20179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6186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5368" y="1124081"/>
            <a:ext cx="5115984"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5551" y="1124081"/>
            <a:ext cx="537439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C56170B-6943-F84C-A7CF-C98CC69F19FC}"/>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1"/>
            </a:lvl1pPr>
          </a:lstStyle>
          <a:p>
            <a:pPr lvl="0"/>
            <a:r>
              <a:rPr lang="en-US" altLang="en-US" dirty="0"/>
              <a:t>Click to edit Master title style</a:t>
            </a:r>
          </a:p>
        </p:txBody>
      </p:sp>
    </p:spTree>
    <p:extLst>
      <p:ext uri="{BB962C8B-B14F-4D97-AF65-F5344CB8AC3E}">
        <p14:creationId xmlns:p14="http://schemas.microsoft.com/office/powerpoint/2010/main" val="19825469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560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2310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4434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740995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6896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4434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797862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460380" y="825501"/>
            <a:ext cx="7961154" cy="17430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49629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67" y="90489"/>
            <a:ext cx="2838451" cy="24780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64247" y="90489"/>
            <a:ext cx="2359620" cy="24780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4881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5367" y="1173430"/>
            <a:ext cx="535689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5368" y="1739965"/>
            <a:ext cx="5356892"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171" y="1173430"/>
            <a:ext cx="540977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0171" y="1739965"/>
            <a:ext cx="5409773"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D98137F-E053-8749-A48F-5E7A87B94F8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1"/>
            </a:lvl1pPr>
          </a:lstStyle>
          <a:p>
            <a:pPr lvl="0"/>
            <a:r>
              <a:rPr lang="en-US" altLang="en-US" dirty="0"/>
              <a:t>Click to edit Master title style</a:t>
            </a:r>
          </a:p>
        </p:txBody>
      </p:sp>
    </p:spTree>
    <p:extLst>
      <p:ext uri="{BB962C8B-B14F-4D97-AF65-F5344CB8AC3E}">
        <p14:creationId xmlns:p14="http://schemas.microsoft.com/office/powerpoint/2010/main" val="238672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67A72FA-85E0-1C47-93C3-EB1CF1E07A7A}"/>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1"/>
            </a:lvl1pPr>
          </a:lstStyle>
          <a:p>
            <a:pPr lvl="0"/>
            <a:r>
              <a:rPr lang="en-US" altLang="en-US" dirty="0"/>
              <a:t>Click to edit Master title style</a:t>
            </a:r>
          </a:p>
        </p:txBody>
      </p:sp>
    </p:spTree>
    <p:extLst>
      <p:ext uri="{BB962C8B-B14F-4D97-AF65-F5344CB8AC3E}">
        <p14:creationId xmlns:p14="http://schemas.microsoft.com/office/powerpoint/2010/main" val="375343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94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15" name="Rectangle 14">
            <a:extLst>
              <a:ext uri="{FF2B5EF4-FFF2-40B4-BE49-F238E27FC236}">
                <a16:creationId xmlns:a16="http://schemas.microsoft.com/office/drawing/2014/main" id="{A2562E6E-14D8-0F44-A50D-BEB5AA05E94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D07A041C-85C9-D44B-987A-C8542A9F68E4}"/>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4E4D422F-FE44-674C-AF4F-23C21B48453C}"/>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5F87DA0F-8041-DB4E-818B-D170DFA1CCEB}"/>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2" name="Picture 1" descr="A close-up of a logo&#10;&#10;Description automatically generated">
            <a:extLst>
              <a:ext uri="{FF2B5EF4-FFF2-40B4-BE49-F238E27FC236}">
                <a16:creationId xmlns:a16="http://schemas.microsoft.com/office/drawing/2014/main" id="{3C116B6A-7CD7-4DF6-D1DF-0689ED1481C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6193" b="36024"/>
          <a:stretch/>
        </p:blipFill>
        <p:spPr>
          <a:xfrm>
            <a:off x="4008144" y="2792361"/>
            <a:ext cx="4174965" cy="644417"/>
          </a:xfrm>
          <a:prstGeom prst="rect">
            <a:avLst/>
          </a:prstGeom>
        </p:spPr>
      </p:pic>
    </p:spTree>
    <p:extLst>
      <p:ext uri="{BB962C8B-B14F-4D97-AF65-F5344CB8AC3E}">
        <p14:creationId xmlns:p14="http://schemas.microsoft.com/office/powerpoint/2010/main" val="30730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10E1704A-7AFD-AC4E-9A94-055B79AB81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3250" y="528365"/>
            <a:ext cx="3227873" cy="691085"/>
          </a:xfrm>
          <a:prstGeom prst="rect">
            <a:avLst/>
          </a:prstGeom>
        </p:spPr>
      </p:pic>
    </p:spTree>
    <p:extLst>
      <p:ext uri="{BB962C8B-B14F-4D97-AF65-F5344CB8AC3E}">
        <p14:creationId xmlns:p14="http://schemas.microsoft.com/office/powerpoint/2010/main" val="257159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5.emf"/><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6.emf"/><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5.emf"/><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60C43DA-1A5C-A446-A959-2598C0B24E77}"/>
              </a:ext>
            </a:extLst>
          </p:cNvPr>
          <p:cNvSpPr>
            <a:spLocks noGrp="1" noChangeArrowheads="1"/>
          </p:cNvSpPr>
          <p:nvPr>
            <p:ph type="body" idx="1"/>
          </p:nvPr>
        </p:nvSpPr>
        <p:spPr bwMode="auto">
          <a:xfrm>
            <a:off x="607997" y="1114750"/>
            <a:ext cx="11071946" cy="17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dirty="0"/>
              <a:t>Level 1</a:t>
            </a:r>
          </a:p>
          <a:p>
            <a:pPr lvl="1"/>
            <a:r>
              <a:rPr lang="en-US" altLang="en-US" dirty="0"/>
              <a:t>Level two</a:t>
            </a:r>
          </a:p>
          <a:p>
            <a:pPr lvl="2"/>
            <a:r>
              <a:rPr lang="en-US" altLang="en-US" dirty="0"/>
              <a:t>Level three</a:t>
            </a:r>
          </a:p>
          <a:p>
            <a:pPr lvl="3"/>
            <a:r>
              <a:rPr lang="en-US" altLang="en-US" dirty="0"/>
              <a:t>Level four</a:t>
            </a:r>
          </a:p>
          <a:p>
            <a:pPr lvl="4"/>
            <a:r>
              <a:rPr lang="en-US" altLang="en-US" dirty="0"/>
              <a:t>Level five</a:t>
            </a:r>
          </a:p>
        </p:txBody>
      </p:sp>
      <p:sp>
        <p:nvSpPr>
          <p:cNvPr id="1028" name="Rectangle 4">
            <a:extLst>
              <a:ext uri="{FF2B5EF4-FFF2-40B4-BE49-F238E27FC236}">
                <a16:creationId xmlns:a16="http://schemas.microsoft.com/office/drawing/2014/main" id="{01684BA7-7381-CC48-B7B4-6B25FA5DDCE4}"/>
              </a:ext>
            </a:extLst>
          </p:cNvPr>
          <p:cNvSpPr>
            <a:spLocks noChangeArrowheads="1"/>
          </p:cNvSpPr>
          <p:nvPr/>
        </p:nvSpPr>
        <p:spPr bwMode="auto">
          <a:xfrm>
            <a:off x="11615397" y="6522624"/>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algn="r">
              <a:defRPr/>
            </a:pPr>
            <a:fld id="{5B4467E9-E984-A945-AC32-61228A8C1F5F}" type="slidenum">
              <a:rPr lang="en-US" altLang="en-US" sz="1200" b="0" smtClean="0">
                <a:solidFill>
                  <a:schemeClr val="bg1">
                    <a:lumMod val="65000"/>
                  </a:schemeClr>
                </a:solidFill>
                <a:latin typeface="Arial" panose="020B0604020202020204" pitchFamily="34" charset="0"/>
                <a:cs typeface="Arial" panose="020B0604020202020204" pitchFamily="34" charset="0"/>
              </a:rPr>
              <a:pPr algn="r">
                <a:defRPr/>
              </a:pPr>
              <a:t>‹#›</a:t>
            </a:fld>
            <a:endParaRPr lang="en-US" altLang="en-US" sz="1200" b="0">
              <a:solidFill>
                <a:schemeClr val="bg1">
                  <a:lumMod val="65000"/>
                </a:schemeClr>
              </a:solidFill>
              <a:latin typeface="Arial" panose="020B0604020202020204" pitchFamily="34" charset="0"/>
              <a:cs typeface="Arial" panose="020B0604020202020204" pitchFamily="34" charset="0"/>
            </a:endParaRPr>
          </a:p>
        </p:txBody>
      </p:sp>
      <p:sp>
        <p:nvSpPr>
          <p:cNvPr id="2" name="Rectangle 6">
            <a:extLst>
              <a:ext uri="{FF2B5EF4-FFF2-40B4-BE49-F238E27FC236}">
                <a16:creationId xmlns:a16="http://schemas.microsoft.com/office/drawing/2014/main" id="{425B6A2B-1598-5242-AF8F-0A570BD4E3F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title style</a:t>
            </a:r>
            <a:endParaRPr lang="en-US" altLang="en-US" dirty="0"/>
          </a:p>
        </p:txBody>
      </p:sp>
      <p:sp>
        <p:nvSpPr>
          <p:cNvPr id="1032" name="Rectangle 8">
            <a:extLst>
              <a:ext uri="{FF2B5EF4-FFF2-40B4-BE49-F238E27FC236}">
                <a16:creationId xmlns:a16="http://schemas.microsoft.com/office/drawing/2014/main" id="{26F14E00-C21C-8644-9056-518E0CF27DF9}"/>
              </a:ext>
            </a:extLst>
          </p:cNvPr>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46" name="Rectangle 45">
            <a:extLst>
              <a:ext uri="{FF2B5EF4-FFF2-40B4-BE49-F238E27FC236}">
                <a16:creationId xmlns:a16="http://schemas.microsoft.com/office/drawing/2014/main" id="{54EFA743-63F0-4B47-A850-8785F92E96BE}"/>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7" name="Rectangle 46">
            <a:extLst>
              <a:ext uri="{FF2B5EF4-FFF2-40B4-BE49-F238E27FC236}">
                <a16:creationId xmlns:a16="http://schemas.microsoft.com/office/drawing/2014/main" id="{C7E024AA-066E-4A4F-81B6-327E570F3A29}"/>
              </a:ext>
            </a:extLst>
          </p:cNvPr>
          <p:cNvSpPr/>
          <p:nvPr userDrawn="1"/>
        </p:nvSpPr>
        <p:spPr bwMode="auto">
          <a:xfrm>
            <a:off x="3626865" y="6073135"/>
            <a:ext cx="589120" cy="187570"/>
          </a:xfrm>
          <a:prstGeom prst="rect">
            <a:avLst/>
          </a:prstGeom>
          <a:solidFill>
            <a:srgbClr val="326A8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8" name="Rectangle 47">
            <a:extLst>
              <a:ext uri="{FF2B5EF4-FFF2-40B4-BE49-F238E27FC236}">
                <a16:creationId xmlns:a16="http://schemas.microsoft.com/office/drawing/2014/main" id="{DFBC9060-1F5C-B745-BC70-10DC006B7B24}"/>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9" name="Rectangle 48">
            <a:extLst>
              <a:ext uri="{FF2B5EF4-FFF2-40B4-BE49-F238E27FC236}">
                <a16:creationId xmlns:a16="http://schemas.microsoft.com/office/drawing/2014/main" id="{AF40AAF1-9FC3-A148-A6CA-B55E87F31084}"/>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4" name="Picture 3" descr="A close-up of a logo&#10;&#10;Description automatically generated">
            <a:extLst>
              <a:ext uri="{FF2B5EF4-FFF2-40B4-BE49-F238E27FC236}">
                <a16:creationId xmlns:a16="http://schemas.microsoft.com/office/drawing/2014/main" id="{8418CD17-090E-7F1D-97CE-15E0E7DBDBAA}"/>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t="36193" b="36024"/>
          <a:stretch/>
        </p:blipFill>
        <p:spPr>
          <a:xfrm>
            <a:off x="9282013" y="6360055"/>
            <a:ext cx="2145742" cy="331201"/>
          </a:xfrm>
          <a:prstGeom prst="rect">
            <a:avLst/>
          </a:prstGeom>
        </p:spPr>
      </p:pic>
      <p:sp>
        <p:nvSpPr>
          <p:cNvPr id="3" name="TextBox 2">
            <a:extLst>
              <a:ext uri="{FF2B5EF4-FFF2-40B4-BE49-F238E27FC236}">
                <a16:creationId xmlns:a16="http://schemas.microsoft.com/office/drawing/2014/main" id="{E5D3C9AA-AB4D-E6D4-1814-F4B02BA4A3F8}"/>
              </a:ext>
            </a:extLst>
          </p:cNvPr>
          <p:cNvSpPr txBox="1"/>
          <p:nvPr userDrawn="1"/>
        </p:nvSpPr>
        <p:spPr bwMode="auto">
          <a:xfrm>
            <a:off x="605367" y="6426182"/>
            <a:ext cx="373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sz="1600" dirty="0">
                <a:solidFill>
                  <a:srgbClr val="0A2972"/>
                </a:solidFill>
              </a:rPr>
              <a:t>lghealthbenefits.com</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73" r:id="rId3"/>
    <p:sldLayoutId id="2147483663" r:id="rId4"/>
    <p:sldLayoutId id="2147483664" r:id="rId5"/>
    <p:sldLayoutId id="2147483665" r:id="rId6"/>
    <p:sldLayoutId id="2147483666" r:id="rId7"/>
    <p:sldLayoutId id="2147483672" r:id="rId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ppt_y</p:attrName>
                                        </p:attrNameLst>
                                      </p:cBhvr>
                                      <p:tavLst>
                                        <p:tav tm="0">
                                          <p:val>
                                            <p:strVal val="#ppt_y+#ppt_h*1.125000"/>
                                          </p:val>
                                        </p:tav>
                                        <p:tav tm="100000">
                                          <p:val>
                                            <p:strVal val="#ppt_y"/>
                                          </p:val>
                                        </p:tav>
                                      </p:tavLst>
                                    </p:anim>
                                    <p:animEffect transition="in" filter="wipe(up)">
                                      <p:cBhvr>
                                        <p:cTn id="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txStyles>
    <p:titleStyle>
      <a:lvl1pPr algn="l" defTabSz="969963" rtl="0" eaLnBrk="1" fontAlgn="base" hangingPunct="1">
        <a:spcBef>
          <a:spcPct val="0"/>
        </a:spcBef>
        <a:spcAft>
          <a:spcPct val="0"/>
        </a:spcAft>
        <a:defRPr sz="3000" b="0" i="0" kern="1200">
          <a:solidFill>
            <a:schemeClr val="tx1"/>
          </a:solidFill>
          <a:latin typeface="Arial" panose="020B0604020202020204" pitchFamily="34" charset="0"/>
          <a:ea typeface="+mj-ea"/>
          <a:cs typeface="Arial" panose="020B0604020202020204" pitchFamily="34" charset="0"/>
        </a:defRPr>
      </a:lvl1pPr>
      <a:lvl2pPr algn="l" defTabSz="969963" rtl="0" eaLnBrk="1" fontAlgn="base" hangingPunct="1">
        <a:spcBef>
          <a:spcPct val="0"/>
        </a:spcBef>
        <a:spcAft>
          <a:spcPct val="0"/>
        </a:spcAft>
        <a:defRPr sz="3200" b="1">
          <a:solidFill>
            <a:srgbClr val="AA2B3E"/>
          </a:solidFill>
          <a:latin typeface="Arial" panose="020B0604020202020204" pitchFamily="34" charset="0"/>
        </a:defRPr>
      </a:lvl2pPr>
      <a:lvl3pPr algn="l" defTabSz="969963" rtl="0" eaLnBrk="1" fontAlgn="base" hangingPunct="1">
        <a:spcBef>
          <a:spcPct val="0"/>
        </a:spcBef>
        <a:spcAft>
          <a:spcPct val="0"/>
        </a:spcAft>
        <a:defRPr sz="3200" b="1">
          <a:solidFill>
            <a:srgbClr val="AA2B3E"/>
          </a:solidFill>
          <a:latin typeface="Arial" panose="020B0604020202020204" pitchFamily="34" charset="0"/>
        </a:defRPr>
      </a:lvl3pPr>
      <a:lvl4pPr algn="l" defTabSz="969963" rtl="0" eaLnBrk="1" fontAlgn="base" hangingPunct="1">
        <a:spcBef>
          <a:spcPct val="0"/>
        </a:spcBef>
        <a:spcAft>
          <a:spcPct val="0"/>
        </a:spcAft>
        <a:defRPr sz="3200" b="1">
          <a:solidFill>
            <a:srgbClr val="AA2B3E"/>
          </a:solidFill>
          <a:latin typeface="Arial" panose="020B0604020202020204" pitchFamily="34" charset="0"/>
        </a:defRPr>
      </a:lvl4pPr>
      <a:lvl5pPr algn="l" defTabSz="969963" rtl="0" eaLnBrk="1" fontAlgn="base" hangingPunct="1">
        <a:spcBef>
          <a:spcPct val="0"/>
        </a:spcBef>
        <a:spcAft>
          <a:spcPct val="0"/>
        </a:spcAft>
        <a:defRPr sz="3200" b="1">
          <a:solidFill>
            <a:srgbClr val="AA2B3E"/>
          </a:solidFill>
          <a:latin typeface="Arial" panose="020B0604020202020204" pitchFamily="34" charset="0"/>
        </a:defRPr>
      </a:lvl5pPr>
      <a:lvl6pPr marL="457200" algn="l" defTabSz="969963" rtl="0" eaLnBrk="1" fontAlgn="base" hangingPunct="1">
        <a:spcBef>
          <a:spcPct val="0"/>
        </a:spcBef>
        <a:spcAft>
          <a:spcPct val="0"/>
        </a:spcAft>
        <a:defRPr sz="3200" b="1">
          <a:solidFill>
            <a:srgbClr val="AA2B3E"/>
          </a:solidFill>
          <a:latin typeface="Arial" panose="020B0604020202020204" pitchFamily="34" charset="0"/>
        </a:defRPr>
      </a:lvl6pPr>
      <a:lvl7pPr marL="914400" algn="l" defTabSz="969963" rtl="0" eaLnBrk="1" fontAlgn="base" hangingPunct="1">
        <a:spcBef>
          <a:spcPct val="0"/>
        </a:spcBef>
        <a:spcAft>
          <a:spcPct val="0"/>
        </a:spcAft>
        <a:defRPr sz="3200" b="1">
          <a:solidFill>
            <a:srgbClr val="AA2B3E"/>
          </a:solidFill>
          <a:latin typeface="Arial" panose="020B0604020202020204" pitchFamily="34" charset="0"/>
        </a:defRPr>
      </a:lvl7pPr>
      <a:lvl8pPr marL="1371600" algn="l" defTabSz="969963" rtl="0" eaLnBrk="1" fontAlgn="base" hangingPunct="1">
        <a:spcBef>
          <a:spcPct val="0"/>
        </a:spcBef>
        <a:spcAft>
          <a:spcPct val="0"/>
        </a:spcAft>
        <a:defRPr sz="3200" b="1">
          <a:solidFill>
            <a:srgbClr val="AA2B3E"/>
          </a:solidFill>
          <a:latin typeface="Arial" panose="020B0604020202020204" pitchFamily="34" charset="0"/>
        </a:defRPr>
      </a:lvl8pPr>
      <a:lvl9pPr marL="1828800" algn="l" defTabSz="969963" rtl="0" eaLnBrk="1" fontAlgn="base" hangingPunct="1">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1" fontAlgn="base" hangingPunct="1">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1" fontAlgn="base" hangingPunct="1">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1" fontAlgn="base" hangingPunct="1">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1" fontAlgn="base" hangingPunct="1">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1" fontAlgn="base" hangingPunct="1">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60C43DA-1A5C-A446-A959-2598C0B24E77}"/>
              </a:ext>
            </a:extLst>
          </p:cNvPr>
          <p:cNvSpPr>
            <a:spLocks noGrp="1" noChangeArrowheads="1"/>
          </p:cNvSpPr>
          <p:nvPr>
            <p:ph type="body" idx="1"/>
          </p:nvPr>
        </p:nvSpPr>
        <p:spPr bwMode="auto">
          <a:xfrm>
            <a:off x="607997" y="1114750"/>
            <a:ext cx="11071946" cy="17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dirty="0"/>
              <a:t>Level 1</a:t>
            </a:r>
          </a:p>
          <a:p>
            <a:pPr lvl="1"/>
            <a:r>
              <a:rPr lang="en-US" altLang="en-US" dirty="0"/>
              <a:t>Level two</a:t>
            </a:r>
          </a:p>
          <a:p>
            <a:pPr lvl="2"/>
            <a:r>
              <a:rPr lang="en-US" altLang="en-US" dirty="0"/>
              <a:t>Level three</a:t>
            </a:r>
          </a:p>
          <a:p>
            <a:pPr lvl="3"/>
            <a:r>
              <a:rPr lang="en-US" altLang="en-US" dirty="0"/>
              <a:t>Level four</a:t>
            </a:r>
          </a:p>
          <a:p>
            <a:pPr lvl="4"/>
            <a:r>
              <a:rPr lang="en-US" altLang="en-US" dirty="0"/>
              <a:t>Level five</a:t>
            </a:r>
          </a:p>
        </p:txBody>
      </p:sp>
      <p:sp>
        <p:nvSpPr>
          <p:cNvPr id="1028" name="Rectangle 4">
            <a:extLst>
              <a:ext uri="{FF2B5EF4-FFF2-40B4-BE49-F238E27FC236}">
                <a16:creationId xmlns:a16="http://schemas.microsoft.com/office/drawing/2014/main" id="{01684BA7-7381-CC48-B7B4-6B25FA5DDCE4}"/>
              </a:ext>
            </a:extLst>
          </p:cNvPr>
          <p:cNvSpPr>
            <a:spLocks noChangeArrowheads="1"/>
          </p:cNvSpPr>
          <p:nvPr/>
        </p:nvSpPr>
        <p:spPr bwMode="auto">
          <a:xfrm>
            <a:off x="11679943" y="6448248"/>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algn="r">
              <a:defRPr/>
            </a:pPr>
            <a:fld id="{5B4467E9-E984-A945-AC32-61228A8C1F5F}" type="slidenum">
              <a:rPr lang="en-US" altLang="en-US" sz="1200" b="0" smtClean="0">
                <a:solidFill>
                  <a:schemeClr val="bg1">
                    <a:lumMod val="65000"/>
                  </a:schemeClr>
                </a:solidFill>
                <a:latin typeface="Arial" panose="020B0604020202020204" pitchFamily="34" charset="0"/>
                <a:cs typeface="Arial" panose="020B0604020202020204" pitchFamily="34" charset="0"/>
              </a:rPr>
              <a:pPr algn="r">
                <a:defRPr/>
              </a:pPr>
              <a:t>‹#›</a:t>
            </a:fld>
            <a:endParaRPr lang="en-US" altLang="en-US" sz="1200" b="0">
              <a:solidFill>
                <a:schemeClr val="bg1">
                  <a:lumMod val="65000"/>
                </a:schemeClr>
              </a:solidFill>
              <a:latin typeface="Arial" panose="020B0604020202020204" pitchFamily="34" charset="0"/>
              <a:cs typeface="Arial" panose="020B0604020202020204" pitchFamily="34" charset="0"/>
            </a:endParaRPr>
          </a:p>
        </p:txBody>
      </p:sp>
      <p:sp>
        <p:nvSpPr>
          <p:cNvPr id="2" name="Rectangle 6">
            <a:extLst>
              <a:ext uri="{FF2B5EF4-FFF2-40B4-BE49-F238E27FC236}">
                <a16:creationId xmlns:a16="http://schemas.microsoft.com/office/drawing/2014/main" id="{425B6A2B-1598-5242-AF8F-0A570BD4E3F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
        <p:nvSpPr>
          <p:cNvPr id="1032" name="Rectangle 8">
            <a:extLst>
              <a:ext uri="{FF2B5EF4-FFF2-40B4-BE49-F238E27FC236}">
                <a16:creationId xmlns:a16="http://schemas.microsoft.com/office/drawing/2014/main" id="{26F14E00-C21C-8644-9056-518E0CF27DF9}"/>
              </a:ext>
            </a:extLst>
          </p:cNvPr>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46" name="Rectangle 45">
            <a:extLst>
              <a:ext uri="{FF2B5EF4-FFF2-40B4-BE49-F238E27FC236}">
                <a16:creationId xmlns:a16="http://schemas.microsoft.com/office/drawing/2014/main" id="{54EFA743-63F0-4B47-A850-8785F92E96BE}"/>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7" name="Rectangle 46">
            <a:extLst>
              <a:ext uri="{FF2B5EF4-FFF2-40B4-BE49-F238E27FC236}">
                <a16:creationId xmlns:a16="http://schemas.microsoft.com/office/drawing/2014/main" id="{C7E024AA-066E-4A4F-81B6-327E570F3A29}"/>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8" name="Rectangle 47">
            <a:extLst>
              <a:ext uri="{FF2B5EF4-FFF2-40B4-BE49-F238E27FC236}">
                <a16:creationId xmlns:a16="http://schemas.microsoft.com/office/drawing/2014/main" id="{DFBC9060-1F5C-B745-BC70-10DC006B7B24}"/>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9" name="Rectangle 48">
            <a:extLst>
              <a:ext uri="{FF2B5EF4-FFF2-40B4-BE49-F238E27FC236}">
                <a16:creationId xmlns:a16="http://schemas.microsoft.com/office/drawing/2014/main" id="{AF40AAF1-9FC3-A148-A6CA-B55E87F31084}"/>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DEAAE5F3-1F7D-3C43-9CE2-5698DF6256B8}"/>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709391" y="6355717"/>
            <a:ext cx="1877242" cy="401916"/>
          </a:xfrm>
          <a:prstGeom prst="rect">
            <a:avLst/>
          </a:prstGeom>
        </p:spPr>
      </p:pic>
    </p:spTree>
    <p:extLst>
      <p:ext uri="{BB962C8B-B14F-4D97-AF65-F5344CB8AC3E}">
        <p14:creationId xmlns:p14="http://schemas.microsoft.com/office/powerpoint/2010/main" val="229796194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txStyles>
    <p:titleStyle>
      <a:lvl1pPr algn="l" defTabSz="969963" rtl="0" eaLnBrk="0" fontAlgn="base" hangingPunct="0">
        <a:spcBef>
          <a:spcPct val="0"/>
        </a:spcBef>
        <a:spcAft>
          <a:spcPct val="0"/>
        </a:spcAft>
        <a:defRPr sz="3000" b="0" i="0" kern="1200">
          <a:solidFill>
            <a:schemeClr val="tx1"/>
          </a:solidFill>
          <a:latin typeface="Arial" panose="020B0604020202020204" pitchFamily="34" charset="0"/>
          <a:ea typeface="+mj-ea"/>
          <a:cs typeface="Arial" panose="020B0604020202020204" pitchFamily="34" charset="0"/>
        </a:defRPr>
      </a:lvl1pPr>
      <a:lvl2pPr algn="l" defTabSz="969963" rtl="0" eaLnBrk="0" fontAlgn="base" hangingPunct="0">
        <a:spcBef>
          <a:spcPct val="0"/>
        </a:spcBef>
        <a:spcAft>
          <a:spcPct val="0"/>
        </a:spcAft>
        <a:defRPr sz="3200" b="1">
          <a:solidFill>
            <a:srgbClr val="AA2B3E"/>
          </a:solidFill>
          <a:latin typeface="Arial" panose="020B0604020202020204" pitchFamily="34" charset="0"/>
        </a:defRPr>
      </a:lvl2pPr>
      <a:lvl3pPr algn="l" defTabSz="969963" rtl="0" eaLnBrk="0" fontAlgn="base" hangingPunct="0">
        <a:spcBef>
          <a:spcPct val="0"/>
        </a:spcBef>
        <a:spcAft>
          <a:spcPct val="0"/>
        </a:spcAft>
        <a:defRPr sz="3200" b="1">
          <a:solidFill>
            <a:srgbClr val="AA2B3E"/>
          </a:solidFill>
          <a:latin typeface="Arial" panose="020B0604020202020204" pitchFamily="34" charset="0"/>
        </a:defRPr>
      </a:lvl3pPr>
      <a:lvl4pPr algn="l" defTabSz="969963" rtl="0" eaLnBrk="0" fontAlgn="base" hangingPunct="0">
        <a:spcBef>
          <a:spcPct val="0"/>
        </a:spcBef>
        <a:spcAft>
          <a:spcPct val="0"/>
        </a:spcAft>
        <a:defRPr sz="3200" b="1">
          <a:solidFill>
            <a:srgbClr val="AA2B3E"/>
          </a:solidFill>
          <a:latin typeface="Arial" panose="020B0604020202020204" pitchFamily="34" charset="0"/>
        </a:defRPr>
      </a:lvl4pPr>
      <a:lvl5pPr algn="l" defTabSz="969963" rtl="0" eaLnBrk="0" fontAlgn="base" hangingPunct="0">
        <a:spcBef>
          <a:spcPct val="0"/>
        </a:spcBef>
        <a:spcAft>
          <a:spcPct val="0"/>
        </a:spcAft>
        <a:defRPr sz="3200" b="1">
          <a:solidFill>
            <a:srgbClr val="AA2B3E"/>
          </a:solidFill>
          <a:latin typeface="Arial" panose="020B0604020202020204" pitchFamily="34" charset="0"/>
        </a:defRPr>
      </a:lvl5pPr>
      <a:lvl6pPr marL="457200" algn="l" defTabSz="969963" rtl="0" eaLnBrk="0" fontAlgn="base" hangingPunct="0">
        <a:spcBef>
          <a:spcPct val="0"/>
        </a:spcBef>
        <a:spcAft>
          <a:spcPct val="0"/>
        </a:spcAft>
        <a:defRPr sz="3200" b="1">
          <a:solidFill>
            <a:srgbClr val="AA2B3E"/>
          </a:solidFill>
          <a:latin typeface="Arial" panose="020B0604020202020204" pitchFamily="34" charset="0"/>
        </a:defRPr>
      </a:lvl6pPr>
      <a:lvl7pPr marL="914400" algn="l" defTabSz="969963" rtl="0" eaLnBrk="0" fontAlgn="base" hangingPunct="0">
        <a:spcBef>
          <a:spcPct val="0"/>
        </a:spcBef>
        <a:spcAft>
          <a:spcPct val="0"/>
        </a:spcAft>
        <a:defRPr sz="3200" b="1">
          <a:solidFill>
            <a:srgbClr val="AA2B3E"/>
          </a:solidFill>
          <a:latin typeface="Arial" panose="020B0604020202020204" pitchFamily="34" charset="0"/>
        </a:defRPr>
      </a:lvl7pPr>
      <a:lvl8pPr marL="1371600" algn="l" defTabSz="969963" rtl="0" eaLnBrk="0" fontAlgn="base" hangingPunct="0">
        <a:spcBef>
          <a:spcPct val="0"/>
        </a:spcBef>
        <a:spcAft>
          <a:spcPct val="0"/>
        </a:spcAft>
        <a:defRPr sz="3200" b="1">
          <a:solidFill>
            <a:srgbClr val="AA2B3E"/>
          </a:solidFill>
          <a:latin typeface="Arial" panose="020B0604020202020204" pitchFamily="34" charset="0"/>
        </a:defRPr>
      </a:lvl8pPr>
      <a:lvl9pPr marL="1828800" algn="l" defTabSz="969963" rtl="0" eaLnBrk="0" fontAlgn="base" hangingPunct="0">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60C43DA-1A5C-A446-A959-2598C0B24E77}"/>
              </a:ext>
            </a:extLst>
          </p:cNvPr>
          <p:cNvSpPr>
            <a:spLocks noGrp="1" noChangeArrowheads="1"/>
          </p:cNvSpPr>
          <p:nvPr>
            <p:ph type="body" idx="1"/>
          </p:nvPr>
        </p:nvSpPr>
        <p:spPr bwMode="auto">
          <a:xfrm>
            <a:off x="607997" y="1114750"/>
            <a:ext cx="11071946" cy="17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dirty="0"/>
              <a:t>Level 1</a:t>
            </a:r>
          </a:p>
          <a:p>
            <a:pPr lvl="1"/>
            <a:r>
              <a:rPr lang="en-US" altLang="en-US" dirty="0"/>
              <a:t>Level two</a:t>
            </a:r>
          </a:p>
          <a:p>
            <a:pPr lvl="2"/>
            <a:r>
              <a:rPr lang="en-US" altLang="en-US" dirty="0"/>
              <a:t>Level three</a:t>
            </a:r>
          </a:p>
          <a:p>
            <a:pPr lvl="3"/>
            <a:r>
              <a:rPr lang="en-US" altLang="en-US" dirty="0"/>
              <a:t>Level four</a:t>
            </a:r>
          </a:p>
          <a:p>
            <a:pPr lvl="4"/>
            <a:r>
              <a:rPr lang="en-US" altLang="en-US" dirty="0"/>
              <a:t>Level five</a:t>
            </a:r>
          </a:p>
        </p:txBody>
      </p:sp>
      <p:sp>
        <p:nvSpPr>
          <p:cNvPr id="1028" name="Rectangle 4">
            <a:extLst>
              <a:ext uri="{FF2B5EF4-FFF2-40B4-BE49-F238E27FC236}">
                <a16:creationId xmlns:a16="http://schemas.microsoft.com/office/drawing/2014/main" id="{01684BA7-7381-CC48-B7B4-6B25FA5DDCE4}"/>
              </a:ext>
            </a:extLst>
          </p:cNvPr>
          <p:cNvSpPr>
            <a:spLocks noChangeArrowheads="1"/>
          </p:cNvSpPr>
          <p:nvPr/>
        </p:nvSpPr>
        <p:spPr bwMode="auto">
          <a:xfrm>
            <a:off x="11679943" y="6448248"/>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algn="r">
              <a:defRPr/>
            </a:pPr>
            <a:fld id="{5B4467E9-E984-A945-AC32-61228A8C1F5F}" type="slidenum">
              <a:rPr lang="en-US" altLang="en-US" sz="1200" b="0" smtClean="0">
                <a:solidFill>
                  <a:schemeClr val="bg1">
                    <a:lumMod val="65000"/>
                  </a:schemeClr>
                </a:solidFill>
                <a:latin typeface="Arial" panose="020B0604020202020204" pitchFamily="34" charset="0"/>
                <a:cs typeface="Arial" panose="020B0604020202020204" pitchFamily="34" charset="0"/>
              </a:rPr>
              <a:pPr algn="r">
                <a:defRPr/>
              </a:pPr>
              <a:t>‹#›</a:t>
            </a:fld>
            <a:endParaRPr lang="en-US" altLang="en-US" sz="1200" b="0">
              <a:solidFill>
                <a:schemeClr val="bg1">
                  <a:lumMod val="65000"/>
                </a:schemeClr>
              </a:solidFill>
              <a:latin typeface="Arial" panose="020B0604020202020204" pitchFamily="34" charset="0"/>
              <a:cs typeface="Arial" panose="020B0604020202020204" pitchFamily="34" charset="0"/>
            </a:endParaRPr>
          </a:p>
        </p:txBody>
      </p:sp>
      <p:sp>
        <p:nvSpPr>
          <p:cNvPr id="2" name="Rectangle 6">
            <a:extLst>
              <a:ext uri="{FF2B5EF4-FFF2-40B4-BE49-F238E27FC236}">
                <a16:creationId xmlns:a16="http://schemas.microsoft.com/office/drawing/2014/main" id="{425B6A2B-1598-5242-AF8F-0A570BD4E3F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title style</a:t>
            </a:r>
            <a:endParaRPr lang="en-US" altLang="en-US" dirty="0"/>
          </a:p>
        </p:txBody>
      </p:sp>
      <p:sp>
        <p:nvSpPr>
          <p:cNvPr id="1032" name="Rectangle 8">
            <a:extLst>
              <a:ext uri="{FF2B5EF4-FFF2-40B4-BE49-F238E27FC236}">
                <a16:creationId xmlns:a16="http://schemas.microsoft.com/office/drawing/2014/main" id="{26F14E00-C21C-8644-9056-518E0CF27DF9}"/>
              </a:ext>
            </a:extLst>
          </p:cNvPr>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pic>
        <p:nvPicPr>
          <p:cNvPr id="15" name="Picture 14">
            <a:extLst>
              <a:ext uri="{FF2B5EF4-FFF2-40B4-BE49-F238E27FC236}">
                <a16:creationId xmlns:a16="http://schemas.microsoft.com/office/drawing/2014/main" id="{2E2E0A31-819C-9143-859F-CC5CDD40C926}"/>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b="85679"/>
          <a:stretch/>
        </p:blipFill>
        <p:spPr>
          <a:xfrm>
            <a:off x="9709391" y="6412091"/>
            <a:ext cx="1902387" cy="330719"/>
          </a:xfrm>
          <a:prstGeom prst="rect">
            <a:avLst/>
          </a:prstGeom>
        </p:spPr>
      </p:pic>
      <p:sp>
        <p:nvSpPr>
          <p:cNvPr id="46" name="Rectangle 45">
            <a:extLst>
              <a:ext uri="{FF2B5EF4-FFF2-40B4-BE49-F238E27FC236}">
                <a16:creationId xmlns:a16="http://schemas.microsoft.com/office/drawing/2014/main" id="{54EFA743-63F0-4B47-A850-8785F92E96BE}"/>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7" name="Rectangle 46">
            <a:extLst>
              <a:ext uri="{FF2B5EF4-FFF2-40B4-BE49-F238E27FC236}">
                <a16:creationId xmlns:a16="http://schemas.microsoft.com/office/drawing/2014/main" id="{C7E024AA-066E-4A4F-81B6-327E570F3A29}"/>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8" name="Rectangle 47">
            <a:extLst>
              <a:ext uri="{FF2B5EF4-FFF2-40B4-BE49-F238E27FC236}">
                <a16:creationId xmlns:a16="http://schemas.microsoft.com/office/drawing/2014/main" id="{DFBC9060-1F5C-B745-BC70-10DC006B7B24}"/>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9" name="Rectangle 48">
            <a:extLst>
              <a:ext uri="{FF2B5EF4-FFF2-40B4-BE49-F238E27FC236}">
                <a16:creationId xmlns:a16="http://schemas.microsoft.com/office/drawing/2014/main" id="{AF40AAF1-9FC3-A148-A6CA-B55E87F31084}"/>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286309044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xStyles>
    <p:titleStyle>
      <a:lvl1pPr algn="l" defTabSz="969963" rtl="0" eaLnBrk="1" fontAlgn="base" hangingPunct="1">
        <a:spcBef>
          <a:spcPct val="0"/>
        </a:spcBef>
        <a:spcAft>
          <a:spcPct val="0"/>
        </a:spcAft>
        <a:defRPr sz="3000" b="0" i="0" kern="1200">
          <a:solidFill>
            <a:schemeClr val="tx1"/>
          </a:solidFill>
          <a:latin typeface="Arial" panose="020B0604020202020204" pitchFamily="34" charset="0"/>
          <a:ea typeface="+mj-ea"/>
          <a:cs typeface="Arial" panose="020B0604020202020204" pitchFamily="34" charset="0"/>
        </a:defRPr>
      </a:lvl1pPr>
      <a:lvl2pPr algn="l" defTabSz="969963" rtl="0" eaLnBrk="1" fontAlgn="base" hangingPunct="1">
        <a:spcBef>
          <a:spcPct val="0"/>
        </a:spcBef>
        <a:spcAft>
          <a:spcPct val="0"/>
        </a:spcAft>
        <a:defRPr sz="3200" b="1">
          <a:solidFill>
            <a:srgbClr val="AA2B3E"/>
          </a:solidFill>
          <a:latin typeface="Arial" panose="020B0604020202020204" pitchFamily="34" charset="0"/>
        </a:defRPr>
      </a:lvl2pPr>
      <a:lvl3pPr algn="l" defTabSz="969963" rtl="0" eaLnBrk="1" fontAlgn="base" hangingPunct="1">
        <a:spcBef>
          <a:spcPct val="0"/>
        </a:spcBef>
        <a:spcAft>
          <a:spcPct val="0"/>
        </a:spcAft>
        <a:defRPr sz="3200" b="1">
          <a:solidFill>
            <a:srgbClr val="AA2B3E"/>
          </a:solidFill>
          <a:latin typeface="Arial" panose="020B0604020202020204" pitchFamily="34" charset="0"/>
        </a:defRPr>
      </a:lvl3pPr>
      <a:lvl4pPr algn="l" defTabSz="969963" rtl="0" eaLnBrk="1" fontAlgn="base" hangingPunct="1">
        <a:spcBef>
          <a:spcPct val="0"/>
        </a:spcBef>
        <a:spcAft>
          <a:spcPct val="0"/>
        </a:spcAft>
        <a:defRPr sz="3200" b="1">
          <a:solidFill>
            <a:srgbClr val="AA2B3E"/>
          </a:solidFill>
          <a:latin typeface="Arial" panose="020B0604020202020204" pitchFamily="34" charset="0"/>
        </a:defRPr>
      </a:lvl4pPr>
      <a:lvl5pPr algn="l" defTabSz="969963" rtl="0" eaLnBrk="1" fontAlgn="base" hangingPunct="1">
        <a:spcBef>
          <a:spcPct val="0"/>
        </a:spcBef>
        <a:spcAft>
          <a:spcPct val="0"/>
        </a:spcAft>
        <a:defRPr sz="3200" b="1">
          <a:solidFill>
            <a:srgbClr val="AA2B3E"/>
          </a:solidFill>
          <a:latin typeface="Arial" panose="020B0604020202020204" pitchFamily="34" charset="0"/>
        </a:defRPr>
      </a:lvl5pPr>
      <a:lvl6pPr marL="457200" algn="l" defTabSz="969963" rtl="0" eaLnBrk="1" fontAlgn="base" hangingPunct="1">
        <a:spcBef>
          <a:spcPct val="0"/>
        </a:spcBef>
        <a:spcAft>
          <a:spcPct val="0"/>
        </a:spcAft>
        <a:defRPr sz="3200" b="1">
          <a:solidFill>
            <a:srgbClr val="AA2B3E"/>
          </a:solidFill>
          <a:latin typeface="Arial" panose="020B0604020202020204" pitchFamily="34" charset="0"/>
        </a:defRPr>
      </a:lvl6pPr>
      <a:lvl7pPr marL="914400" algn="l" defTabSz="969963" rtl="0" eaLnBrk="1" fontAlgn="base" hangingPunct="1">
        <a:spcBef>
          <a:spcPct val="0"/>
        </a:spcBef>
        <a:spcAft>
          <a:spcPct val="0"/>
        </a:spcAft>
        <a:defRPr sz="3200" b="1">
          <a:solidFill>
            <a:srgbClr val="AA2B3E"/>
          </a:solidFill>
          <a:latin typeface="Arial" panose="020B0604020202020204" pitchFamily="34" charset="0"/>
        </a:defRPr>
      </a:lvl7pPr>
      <a:lvl8pPr marL="1371600" algn="l" defTabSz="969963" rtl="0" eaLnBrk="1" fontAlgn="base" hangingPunct="1">
        <a:spcBef>
          <a:spcPct val="0"/>
        </a:spcBef>
        <a:spcAft>
          <a:spcPct val="0"/>
        </a:spcAft>
        <a:defRPr sz="3200" b="1">
          <a:solidFill>
            <a:srgbClr val="AA2B3E"/>
          </a:solidFill>
          <a:latin typeface="Arial" panose="020B0604020202020204" pitchFamily="34" charset="0"/>
        </a:defRPr>
      </a:lvl8pPr>
      <a:lvl9pPr marL="1828800" algn="l" defTabSz="969963" rtl="0" eaLnBrk="1" fontAlgn="base" hangingPunct="1">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1" fontAlgn="base" hangingPunct="1">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1" fontAlgn="base" hangingPunct="1">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1" fontAlgn="base" hangingPunct="1">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1" fontAlgn="base" hangingPunct="1">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1" fontAlgn="base" hangingPunct="1">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60C43DA-1A5C-A446-A959-2598C0B24E77}"/>
              </a:ext>
            </a:extLst>
          </p:cNvPr>
          <p:cNvSpPr>
            <a:spLocks noGrp="1" noChangeArrowheads="1"/>
          </p:cNvSpPr>
          <p:nvPr>
            <p:ph type="body" idx="1"/>
          </p:nvPr>
        </p:nvSpPr>
        <p:spPr bwMode="auto">
          <a:xfrm>
            <a:off x="607997" y="1114750"/>
            <a:ext cx="11071946" cy="17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dirty="0"/>
              <a:t>Level 1</a:t>
            </a:r>
          </a:p>
          <a:p>
            <a:pPr lvl="1"/>
            <a:r>
              <a:rPr lang="en-US" altLang="en-US" dirty="0"/>
              <a:t>Level two</a:t>
            </a:r>
          </a:p>
          <a:p>
            <a:pPr lvl="2"/>
            <a:r>
              <a:rPr lang="en-US" altLang="en-US" dirty="0"/>
              <a:t>Level three</a:t>
            </a:r>
          </a:p>
          <a:p>
            <a:pPr lvl="3"/>
            <a:r>
              <a:rPr lang="en-US" altLang="en-US" dirty="0"/>
              <a:t>Level four</a:t>
            </a:r>
          </a:p>
          <a:p>
            <a:pPr lvl="4"/>
            <a:r>
              <a:rPr lang="en-US" altLang="en-US" dirty="0"/>
              <a:t>Level five</a:t>
            </a:r>
          </a:p>
        </p:txBody>
      </p:sp>
      <p:sp>
        <p:nvSpPr>
          <p:cNvPr id="1028" name="Rectangle 4">
            <a:extLst>
              <a:ext uri="{FF2B5EF4-FFF2-40B4-BE49-F238E27FC236}">
                <a16:creationId xmlns:a16="http://schemas.microsoft.com/office/drawing/2014/main" id="{01684BA7-7381-CC48-B7B4-6B25FA5DDCE4}"/>
              </a:ext>
            </a:extLst>
          </p:cNvPr>
          <p:cNvSpPr>
            <a:spLocks noChangeArrowheads="1"/>
          </p:cNvSpPr>
          <p:nvPr/>
        </p:nvSpPr>
        <p:spPr bwMode="auto">
          <a:xfrm>
            <a:off x="11679943" y="6448248"/>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marL="0" marR="0" lvl="0" indent="0" algn="r" defTabSz="901700" rtl="0" eaLnBrk="0" fontAlgn="base" latinLnBrk="0" hangingPunct="0">
              <a:lnSpc>
                <a:spcPct val="100000"/>
              </a:lnSpc>
              <a:spcBef>
                <a:spcPct val="0"/>
              </a:spcBef>
              <a:spcAft>
                <a:spcPct val="0"/>
              </a:spcAft>
              <a:buClrTx/>
              <a:buSzTx/>
              <a:buFontTx/>
              <a:buNone/>
              <a:tabLst/>
              <a:defRPr/>
            </a:pPr>
            <a:fld id="{5B4467E9-E984-A945-AC32-61228A8C1F5F}" type="slidenum">
              <a:rPr kumimoji="0" lang="en-US" altLang="en-US" sz="1200" b="0" i="0" u="none" strike="noStrike" kern="1200" cap="none" spc="0" normalizeH="0" baseline="0" noProof="0" smtClean="0">
                <a:ln>
                  <a:noFill/>
                </a:ln>
                <a:solidFill>
                  <a:srgbClr val="FFFFFF">
                    <a:lumMod val="65000"/>
                  </a:srgbClr>
                </a:solidFill>
                <a:effectLst/>
                <a:uLnTx/>
                <a:uFillTx/>
                <a:latin typeface="Arial" panose="020B0604020202020204" pitchFamily="34" charset="0"/>
                <a:ea typeface="+mn-ea"/>
                <a:cs typeface="Arial" panose="020B0604020202020204" pitchFamily="34" charset="0"/>
              </a:rPr>
              <a:pPr marL="0" marR="0" lvl="0" indent="0" algn="r" defTabSz="9017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FFFFFF">
                  <a:lumMod val="65000"/>
                </a:srgbClr>
              </a:solidFill>
              <a:effectLst/>
              <a:uLnTx/>
              <a:uFillTx/>
              <a:latin typeface="Arial" panose="020B0604020202020204" pitchFamily="34" charset="0"/>
              <a:ea typeface="+mn-ea"/>
              <a:cs typeface="Arial" panose="020B0604020202020204" pitchFamily="34" charset="0"/>
            </a:endParaRPr>
          </a:p>
        </p:txBody>
      </p:sp>
      <p:sp>
        <p:nvSpPr>
          <p:cNvPr id="2" name="Rectangle 6">
            <a:extLst>
              <a:ext uri="{FF2B5EF4-FFF2-40B4-BE49-F238E27FC236}">
                <a16:creationId xmlns:a16="http://schemas.microsoft.com/office/drawing/2014/main" id="{425B6A2B-1598-5242-AF8F-0A570BD4E3F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
        <p:nvSpPr>
          <p:cNvPr id="1032" name="Rectangle 8">
            <a:extLst>
              <a:ext uri="{FF2B5EF4-FFF2-40B4-BE49-F238E27FC236}">
                <a16:creationId xmlns:a16="http://schemas.microsoft.com/office/drawing/2014/main" id="{26F14E00-C21C-8644-9056-518E0CF27DF9}"/>
              </a:ext>
            </a:extLst>
          </p:cNvPr>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endParaRPr kumimoji="0" lang="en-US" altLang="en-US" sz="19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46" name="Rectangle 45">
            <a:extLst>
              <a:ext uri="{FF2B5EF4-FFF2-40B4-BE49-F238E27FC236}">
                <a16:creationId xmlns:a16="http://schemas.microsoft.com/office/drawing/2014/main" id="{54EFA743-63F0-4B47-A850-8785F92E96BE}"/>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47" name="Rectangle 46">
            <a:extLst>
              <a:ext uri="{FF2B5EF4-FFF2-40B4-BE49-F238E27FC236}">
                <a16:creationId xmlns:a16="http://schemas.microsoft.com/office/drawing/2014/main" id="{C7E024AA-066E-4A4F-81B6-327E570F3A29}"/>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48" name="Rectangle 47">
            <a:extLst>
              <a:ext uri="{FF2B5EF4-FFF2-40B4-BE49-F238E27FC236}">
                <a16:creationId xmlns:a16="http://schemas.microsoft.com/office/drawing/2014/main" id="{DFBC9060-1F5C-B745-BC70-10DC006B7B24}"/>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49" name="Rectangle 48">
            <a:extLst>
              <a:ext uri="{FF2B5EF4-FFF2-40B4-BE49-F238E27FC236}">
                <a16:creationId xmlns:a16="http://schemas.microsoft.com/office/drawing/2014/main" id="{AF40AAF1-9FC3-A148-A6CA-B55E87F31084}"/>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DEAAE5F3-1F7D-3C43-9CE2-5698DF6256B8}"/>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709391" y="6355717"/>
            <a:ext cx="1877242" cy="401916"/>
          </a:xfrm>
          <a:prstGeom prst="rect">
            <a:avLst/>
          </a:prstGeom>
        </p:spPr>
      </p:pic>
      <p:sp>
        <p:nvSpPr>
          <p:cNvPr id="3" name="TextBox 2">
            <a:extLst>
              <a:ext uri="{FF2B5EF4-FFF2-40B4-BE49-F238E27FC236}">
                <a16:creationId xmlns:a16="http://schemas.microsoft.com/office/drawing/2014/main" id="{57C485C0-F3F6-22A6-0D90-CE83B2BCA50E}"/>
              </a:ext>
            </a:extLst>
          </p:cNvPr>
          <p:cNvSpPr txBox="1"/>
          <p:nvPr userDrawn="1"/>
        </p:nvSpPr>
        <p:spPr bwMode="auto">
          <a:xfrm>
            <a:off x="641729" y="6387285"/>
            <a:ext cx="373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sz="1600" dirty="0">
                <a:solidFill>
                  <a:srgbClr val="0A2972"/>
                </a:solidFill>
              </a:rPr>
              <a:t>lghealthbenefits.com</a:t>
            </a:r>
          </a:p>
        </p:txBody>
      </p:sp>
    </p:spTree>
    <p:extLst>
      <p:ext uri="{BB962C8B-B14F-4D97-AF65-F5344CB8AC3E}">
        <p14:creationId xmlns:p14="http://schemas.microsoft.com/office/powerpoint/2010/main" val="323801815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ppt_y</p:attrName>
                                        </p:attrNameLst>
                                      </p:cBhvr>
                                      <p:tavLst>
                                        <p:tav tm="0">
                                          <p:val>
                                            <p:strVal val="#ppt_y+#ppt_h*1.125000"/>
                                          </p:val>
                                        </p:tav>
                                        <p:tav tm="100000">
                                          <p:val>
                                            <p:strVal val="#ppt_y"/>
                                          </p:val>
                                        </p:tav>
                                      </p:tavLst>
                                    </p:anim>
                                    <p:animEffect transition="in" filter="wipe(up)">
                                      <p:cBhvr>
                                        <p:cTn id="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txStyles>
    <p:titleStyle>
      <a:lvl1pPr algn="l" defTabSz="969963" rtl="0" eaLnBrk="0" fontAlgn="base" hangingPunct="0">
        <a:spcBef>
          <a:spcPct val="0"/>
        </a:spcBef>
        <a:spcAft>
          <a:spcPct val="0"/>
        </a:spcAft>
        <a:defRPr sz="3000" b="1" i="0" kern="1200">
          <a:solidFill>
            <a:schemeClr val="tx1"/>
          </a:solidFill>
          <a:latin typeface="Arial" panose="020B0604020202020204" pitchFamily="34" charset="0"/>
          <a:ea typeface="+mj-ea"/>
          <a:cs typeface="Arial" panose="020B0604020202020204" pitchFamily="34" charset="0"/>
        </a:defRPr>
      </a:lvl1pPr>
      <a:lvl2pPr algn="l" defTabSz="969963" rtl="0" eaLnBrk="0" fontAlgn="base" hangingPunct="0">
        <a:spcBef>
          <a:spcPct val="0"/>
        </a:spcBef>
        <a:spcAft>
          <a:spcPct val="0"/>
        </a:spcAft>
        <a:defRPr sz="3200" b="1">
          <a:solidFill>
            <a:srgbClr val="AA2B3E"/>
          </a:solidFill>
          <a:latin typeface="Arial" panose="020B0604020202020204" pitchFamily="34" charset="0"/>
        </a:defRPr>
      </a:lvl2pPr>
      <a:lvl3pPr algn="l" defTabSz="969963" rtl="0" eaLnBrk="0" fontAlgn="base" hangingPunct="0">
        <a:spcBef>
          <a:spcPct val="0"/>
        </a:spcBef>
        <a:spcAft>
          <a:spcPct val="0"/>
        </a:spcAft>
        <a:defRPr sz="3200" b="1">
          <a:solidFill>
            <a:srgbClr val="AA2B3E"/>
          </a:solidFill>
          <a:latin typeface="Arial" panose="020B0604020202020204" pitchFamily="34" charset="0"/>
        </a:defRPr>
      </a:lvl3pPr>
      <a:lvl4pPr algn="l" defTabSz="969963" rtl="0" eaLnBrk="0" fontAlgn="base" hangingPunct="0">
        <a:spcBef>
          <a:spcPct val="0"/>
        </a:spcBef>
        <a:spcAft>
          <a:spcPct val="0"/>
        </a:spcAft>
        <a:defRPr sz="3200" b="1">
          <a:solidFill>
            <a:srgbClr val="AA2B3E"/>
          </a:solidFill>
          <a:latin typeface="Arial" panose="020B0604020202020204" pitchFamily="34" charset="0"/>
        </a:defRPr>
      </a:lvl4pPr>
      <a:lvl5pPr algn="l" defTabSz="969963" rtl="0" eaLnBrk="0" fontAlgn="base" hangingPunct="0">
        <a:spcBef>
          <a:spcPct val="0"/>
        </a:spcBef>
        <a:spcAft>
          <a:spcPct val="0"/>
        </a:spcAft>
        <a:defRPr sz="3200" b="1">
          <a:solidFill>
            <a:srgbClr val="AA2B3E"/>
          </a:solidFill>
          <a:latin typeface="Arial" panose="020B0604020202020204" pitchFamily="34" charset="0"/>
        </a:defRPr>
      </a:lvl5pPr>
      <a:lvl6pPr marL="457200" algn="l" defTabSz="969963" rtl="0" eaLnBrk="0" fontAlgn="base" hangingPunct="0">
        <a:spcBef>
          <a:spcPct val="0"/>
        </a:spcBef>
        <a:spcAft>
          <a:spcPct val="0"/>
        </a:spcAft>
        <a:defRPr sz="3200" b="1">
          <a:solidFill>
            <a:srgbClr val="AA2B3E"/>
          </a:solidFill>
          <a:latin typeface="Arial" panose="020B0604020202020204" pitchFamily="34" charset="0"/>
        </a:defRPr>
      </a:lvl6pPr>
      <a:lvl7pPr marL="914400" algn="l" defTabSz="969963" rtl="0" eaLnBrk="0" fontAlgn="base" hangingPunct="0">
        <a:spcBef>
          <a:spcPct val="0"/>
        </a:spcBef>
        <a:spcAft>
          <a:spcPct val="0"/>
        </a:spcAft>
        <a:defRPr sz="3200" b="1">
          <a:solidFill>
            <a:srgbClr val="AA2B3E"/>
          </a:solidFill>
          <a:latin typeface="Arial" panose="020B0604020202020204" pitchFamily="34" charset="0"/>
        </a:defRPr>
      </a:lvl7pPr>
      <a:lvl8pPr marL="1371600" algn="l" defTabSz="969963" rtl="0" eaLnBrk="0" fontAlgn="base" hangingPunct="0">
        <a:spcBef>
          <a:spcPct val="0"/>
        </a:spcBef>
        <a:spcAft>
          <a:spcPct val="0"/>
        </a:spcAft>
        <a:defRPr sz="3200" b="1">
          <a:solidFill>
            <a:srgbClr val="AA2B3E"/>
          </a:solidFill>
          <a:latin typeface="Arial" panose="020B0604020202020204" pitchFamily="34" charset="0"/>
        </a:defRPr>
      </a:lvl8pPr>
      <a:lvl9pPr marL="1828800" algn="l" defTabSz="969963" rtl="0" eaLnBrk="0" fontAlgn="base" hangingPunct="0">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986367" y="825501"/>
            <a:ext cx="10435167"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a:t>Level 1</a:t>
            </a:r>
          </a:p>
          <a:p>
            <a:pPr lvl="1"/>
            <a:r>
              <a:rPr lang="en-US" altLang="en-US"/>
              <a:t>Level two</a:t>
            </a:r>
          </a:p>
          <a:p>
            <a:pPr lvl="2"/>
            <a:r>
              <a:rPr lang="en-US" altLang="en-US"/>
              <a:t>Level three</a:t>
            </a:r>
          </a:p>
          <a:p>
            <a:pPr lvl="3"/>
            <a:r>
              <a:rPr lang="en-US" altLang="en-US"/>
              <a:t>Level four</a:t>
            </a:r>
          </a:p>
          <a:p>
            <a:pPr lvl="4"/>
            <a:r>
              <a:rPr lang="en-US" altLang="en-US"/>
              <a:t>Level five</a:t>
            </a:r>
          </a:p>
        </p:txBody>
      </p:sp>
      <p:sp>
        <p:nvSpPr>
          <p:cNvPr id="1028" name="Rectangle 4"/>
          <p:cNvSpPr>
            <a:spLocks noChangeArrowheads="1"/>
          </p:cNvSpPr>
          <p:nvPr/>
        </p:nvSpPr>
        <p:spPr bwMode="auto">
          <a:xfrm>
            <a:off x="11908031" y="6588712"/>
            <a:ext cx="144270"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algn="r">
              <a:defRPr/>
            </a:pPr>
            <a:fld id="{F329FBCF-14B5-4E26-B112-76F95EE0806D}" type="slidenum">
              <a:rPr lang="en-US" altLang="en-US" sz="1100" b="1" smtClean="0">
                <a:solidFill>
                  <a:srgbClr val="14397F"/>
                </a:solidFill>
                <a:latin typeface="Franklin Gothic Book" panose="020B0503020102020204" pitchFamily="34" charset="0"/>
              </a:rPr>
              <a:pPr algn="r">
                <a:defRPr/>
              </a:pPr>
              <a:t>‹#›</a:t>
            </a:fld>
            <a:endParaRPr lang="en-US" altLang="en-US" sz="1100" b="1">
              <a:solidFill>
                <a:srgbClr val="14397F"/>
              </a:solidFill>
              <a:latin typeface="Franklin Gothic Book" panose="020B0503020102020204" pitchFamily="34" charset="0"/>
            </a:endParaRPr>
          </a:p>
        </p:txBody>
      </p:sp>
      <p:sp>
        <p:nvSpPr>
          <p:cNvPr id="2" name="Rectangle 6"/>
          <p:cNvSpPr>
            <a:spLocks noGrp="1" noChangeArrowheads="1"/>
          </p:cNvSpPr>
          <p:nvPr>
            <p:ph type="title"/>
          </p:nvPr>
        </p:nvSpPr>
        <p:spPr bwMode="auto">
          <a:xfrm>
            <a:off x="605367" y="90488"/>
            <a:ext cx="11360151"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2" name="Rectangle 8"/>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grpSp>
        <p:nvGrpSpPr>
          <p:cNvPr id="1030" name="Group 29"/>
          <p:cNvGrpSpPr>
            <a:grpSpLocks/>
          </p:cNvGrpSpPr>
          <p:nvPr userDrawn="1"/>
        </p:nvGrpSpPr>
        <p:grpSpPr bwMode="auto">
          <a:xfrm>
            <a:off x="0" y="673100"/>
            <a:ext cx="12192000" cy="6161088"/>
            <a:chOff x="0" y="424"/>
            <a:chExt cx="5760" cy="3881"/>
          </a:xfrm>
        </p:grpSpPr>
        <p:pic>
          <p:nvPicPr>
            <p:cNvPr id="1031" name="Picture 15" descr="penn med logo"/>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265" y="4135"/>
              <a:ext cx="100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9"/>
            <p:cNvSpPr>
              <a:spLocks noChangeShapeType="1"/>
            </p:cNvSpPr>
            <p:nvPr userDrawn="1"/>
          </p:nvSpPr>
          <p:spPr bwMode="auto">
            <a:xfrm>
              <a:off x="0" y="4093"/>
              <a:ext cx="5760" cy="0"/>
            </a:xfrm>
            <a:prstGeom prst="line">
              <a:avLst/>
            </a:prstGeom>
            <a:noFill/>
            <a:ln w="12700">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1033" name="Line 13"/>
            <p:cNvSpPr>
              <a:spLocks noChangeShapeType="1"/>
            </p:cNvSpPr>
            <p:nvPr userDrawn="1"/>
          </p:nvSpPr>
          <p:spPr bwMode="auto">
            <a:xfrm>
              <a:off x="0" y="424"/>
              <a:ext cx="5760" cy="0"/>
            </a:xfrm>
            <a:prstGeom prst="line">
              <a:avLst/>
            </a:prstGeom>
            <a:noFill/>
            <a:ln w="12700">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grpSp>
    </p:spTree>
    <p:extLst>
      <p:ext uri="{BB962C8B-B14F-4D97-AF65-F5344CB8AC3E}">
        <p14:creationId xmlns:p14="http://schemas.microsoft.com/office/powerpoint/2010/main" val="150519657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69963" rtl="0" eaLnBrk="0" fontAlgn="base" hangingPunct="0">
        <a:spcBef>
          <a:spcPct val="0"/>
        </a:spcBef>
        <a:spcAft>
          <a:spcPct val="0"/>
        </a:spcAft>
        <a:defRPr sz="3200" b="1" kern="1200">
          <a:solidFill>
            <a:srgbClr val="AA2B3E"/>
          </a:solidFill>
          <a:latin typeface="+mj-lt"/>
          <a:ea typeface="+mj-ea"/>
          <a:cs typeface="+mj-cs"/>
        </a:defRPr>
      </a:lvl1pPr>
      <a:lvl2pPr algn="l" defTabSz="969963" rtl="0" eaLnBrk="0" fontAlgn="base" hangingPunct="0">
        <a:spcBef>
          <a:spcPct val="0"/>
        </a:spcBef>
        <a:spcAft>
          <a:spcPct val="0"/>
        </a:spcAft>
        <a:defRPr sz="3200" b="1">
          <a:solidFill>
            <a:srgbClr val="AA2B3E"/>
          </a:solidFill>
          <a:latin typeface="Arial" panose="020B0604020202020204" pitchFamily="34" charset="0"/>
        </a:defRPr>
      </a:lvl2pPr>
      <a:lvl3pPr algn="l" defTabSz="969963" rtl="0" eaLnBrk="0" fontAlgn="base" hangingPunct="0">
        <a:spcBef>
          <a:spcPct val="0"/>
        </a:spcBef>
        <a:spcAft>
          <a:spcPct val="0"/>
        </a:spcAft>
        <a:defRPr sz="3200" b="1">
          <a:solidFill>
            <a:srgbClr val="AA2B3E"/>
          </a:solidFill>
          <a:latin typeface="Arial" panose="020B0604020202020204" pitchFamily="34" charset="0"/>
        </a:defRPr>
      </a:lvl3pPr>
      <a:lvl4pPr algn="l" defTabSz="969963" rtl="0" eaLnBrk="0" fontAlgn="base" hangingPunct="0">
        <a:spcBef>
          <a:spcPct val="0"/>
        </a:spcBef>
        <a:spcAft>
          <a:spcPct val="0"/>
        </a:spcAft>
        <a:defRPr sz="3200" b="1">
          <a:solidFill>
            <a:srgbClr val="AA2B3E"/>
          </a:solidFill>
          <a:latin typeface="Arial" panose="020B0604020202020204" pitchFamily="34" charset="0"/>
        </a:defRPr>
      </a:lvl4pPr>
      <a:lvl5pPr algn="l" defTabSz="969963" rtl="0" eaLnBrk="0" fontAlgn="base" hangingPunct="0">
        <a:spcBef>
          <a:spcPct val="0"/>
        </a:spcBef>
        <a:spcAft>
          <a:spcPct val="0"/>
        </a:spcAft>
        <a:defRPr sz="3200" b="1">
          <a:solidFill>
            <a:srgbClr val="AA2B3E"/>
          </a:solidFill>
          <a:latin typeface="Arial" panose="020B0604020202020204" pitchFamily="34" charset="0"/>
        </a:defRPr>
      </a:lvl5pPr>
      <a:lvl6pPr marL="457200" algn="l" defTabSz="969963" rtl="0" eaLnBrk="0" fontAlgn="base" hangingPunct="0">
        <a:spcBef>
          <a:spcPct val="0"/>
        </a:spcBef>
        <a:spcAft>
          <a:spcPct val="0"/>
        </a:spcAft>
        <a:defRPr sz="3200" b="1">
          <a:solidFill>
            <a:srgbClr val="AA2B3E"/>
          </a:solidFill>
          <a:latin typeface="Arial" panose="020B0604020202020204" pitchFamily="34" charset="0"/>
        </a:defRPr>
      </a:lvl6pPr>
      <a:lvl7pPr marL="914400" algn="l" defTabSz="969963" rtl="0" eaLnBrk="0" fontAlgn="base" hangingPunct="0">
        <a:spcBef>
          <a:spcPct val="0"/>
        </a:spcBef>
        <a:spcAft>
          <a:spcPct val="0"/>
        </a:spcAft>
        <a:defRPr sz="3200" b="1">
          <a:solidFill>
            <a:srgbClr val="AA2B3E"/>
          </a:solidFill>
          <a:latin typeface="Arial" panose="020B0604020202020204" pitchFamily="34" charset="0"/>
        </a:defRPr>
      </a:lvl7pPr>
      <a:lvl8pPr marL="1371600" algn="l" defTabSz="969963" rtl="0" eaLnBrk="0" fontAlgn="base" hangingPunct="0">
        <a:spcBef>
          <a:spcPct val="0"/>
        </a:spcBef>
        <a:spcAft>
          <a:spcPct val="0"/>
        </a:spcAft>
        <a:defRPr sz="3200" b="1">
          <a:solidFill>
            <a:srgbClr val="AA2B3E"/>
          </a:solidFill>
          <a:latin typeface="Arial" panose="020B0604020202020204" pitchFamily="34" charset="0"/>
        </a:defRPr>
      </a:lvl8pPr>
      <a:lvl9pPr marL="1828800" algn="l" defTabSz="969963" rtl="0" eaLnBrk="0" fontAlgn="base" hangingPunct="0">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0" fontAlgn="base" hangingPunct="0">
        <a:spcBef>
          <a:spcPts val="400"/>
        </a:spcBef>
        <a:spcAft>
          <a:spcPts val="200"/>
        </a:spcAft>
        <a:buClr>
          <a:schemeClr val="tx2"/>
        </a:buClr>
        <a:buFont typeface="Wingdings" panose="05000000000000000000" pitchFamily="2" charset="2"/>
        <a:buChar char="w"/>
        <a:defRPr sz="2000" b="1" kern="1200">
          <a:solidFill>
            <a:srgbClr val="000000"/>
          </a:solidFill>
          <a:latin typeface="+mn-lt"/>
          <a:ea typeface="+mn-ea"/>
          <a:cs typeface="+mn-cs"/>
        </a:defRPr>
      </a:lvl1pPr>
      <a:lvl2pPr marL="660400" indent="-303213" algn="l" defTabSz="901700" rtl="0" eaLnBrk="0" fontAlgn="base" hangingPunct="0">
        <a:spcBef>
          <a:spcPts val="200"/>
        </a:spcBef>
        <a:spcAft>
          <a:spcPts val="200"/>
        </a:spcAft>
        <a:buClr>
          <a:schemeClr val="tx2"/>
        </a:buClr>
        <a:buChar char="•"/>
        <a:defRPr kern="1200">
          <a:solidFill>
            <a:srgbClr val="000000"/>
          </a:solidFill>
          <a:latin typeface="+mn-lt"/>
          <a:ea typeface="+mn-ea"/>
          <a:cs typeface="+mn-cs"/>
        </a:defRPr>
      </a:lvl2pPr>
      <a:lvl3pPr marL="1077913" indent="-303213" algn="l" defTabSz="901700" rtl="0" eaLnBrk="0" fontAlgn="base" hangingPunct="0">
        <a:spcBef>
          <a:spcPts val="200"/>
        </a:spcBef>
        <a:spcAft>
          <a:spcPts val="200"/>
        </a:spcAft>
        <a:buClr>
          <a:schemeClr val="tx2"/>
        </a:buClr>
        <a:buFont typeface="Arial" panose="020B0604020202020204" pitchFamily="34" charset="0"/>
        <a:buChar char="–"/>
        <a:defRPr kern="1200">
          <a:solidFill>
            <a:srgbClr val="000000"/>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rgbClr val="000000"/>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mailto:LGH-benefits@pennmedicine.upenn.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nd white background&#10;&#10;Description automatically generated">
            <a:extLst>
              <a:ext uri="{FF2B5EF4-FFF2-40B4-BE49-F238E27FC236}">
                <a16:creationId xmlns:a16="http://schemas.microsoft.com/office/drawing/2014/main" id="{FFA54F2C-5FE7-EF70-B478-664E6B87C46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a:solidFill>
            <a:srgbClr val="8B0C26"/>
          </a:solidFill>
        </p:spPr>
      </p:pic>
      <p:sp>
        <p:nvSpPr>
          <p:cNvPr id="2" name="Title 1">
            <a:extLst>
              <a:ext uri="{FF2B5EF4-FFF2-40B4-BE49-F238E27FC236}">
                <a16:creationId xmlns:a16="http://schemas.microsoft.com/office/drawing/2014/main" id="{C87994D4-7881-B748-A059-2510940478FA}"/>
              </a:ext>
            </a:extLst>
          </p:cNvPr>
          <p:cNvSpPr>
            <a:spLocks noGrp="1"/>
          </p:cNvSpPr>
          <p:nvPr>
            <p:ph type="ctrTitle" sz="quarter"/>
          </p:nvPr>
        </p:nvSpPr>
        <p:spPr>
          <a:xfrm>
            <a:off x="603250" y="3238500"/>
            <a:ext cx="10966453" cy="553998"/>
          </a:xfrm>
        </p:spPr>
        <p:txBody>
          <a:bodyPr/>
          <a:lstStyle/>
          <a:p>
            <a:r>
              <a:rPr lang="en-US" sz="3600" dirty="0">
                <a:solidFill>
                  <a:schemeClr val="bg1"/>
                </a:solidFill>
              </a:rPr>
              <a:t>Understanding Your Prescription Plan Coverage</a:t>
            </a:r>
          </a:p>
        </p:txBody>
      </p:sp>
      <p:pic>
        <p:nvPicPr>
          <p:cNvPr id="6" name="Picture 5" descr="A blue sign with white text&#10;&#10;Description automatically generated">
            <a:extLst>
              <a:ext uri="{FF2B5EF4-FFF2-40B4-BE49-F238E27FC236}">
                <a16:creationId xmlns:a16="http://schemas.microsoft.com/office/drawing/2014/main" id="{D6FAC0A4-F6E7-465C-A561-48011639C6D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2661" y="441154"/>
            <a:ext cx="4940438" cy="1155998"/>
          </a:xfrm>
          <a:prstGeom prst="rect">
            <a:avLst/>
          </a:prstGeom>
        </p:spPr>
      </p:pic>
      <p:sp>
        <p:nvSpPr>
          <p:cNvPr id="12" name="Rectangle 11">
            <a:extLst>
              <a:ext uri="{FF2B5EF4-FFF2-40B4-BE49-F238E27FC236}">
                <a16:creationId xmlns:a16="http://schemas.microsoft.com/office/drawing/2014/main" id="{3D9730B5-FC6C-3D46-BB55-7D110BF994B1}"/>
              </a:ext>
            </a:extLst>
          </p:cNvPr>
          <p:cNvSpPr/>
          <p:nvPr/>
        </p:nvSpPr>
        <p:spPr bwMode="auto">
          <a:xfrm>
            <a:off x="7670800" y="5825963"/>
            <a:ext cx="3889829" cy="536837"/>
          </a:xfrm>
          <a:prstGeom prst="rect">
            <a:avLst/>
          </a:prstGeom>
          <a:solidFill>
            <a:srgbClr val="E4415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u="none" strike="noStrike" cap="none" spc="800" normalizeH="0" dirty="0">
                <a:ln>
                  <a:noFill/>
                </a:ln>
                <a:solidFill>
                  <a:srgbClr val="0A2972"/>
                </a:solidFill>
                <a:effectLst/>
                <a:latin typeface="Arial Black" panose="020B0604020202020204" pitchFamily="34" charset="0"/>
                <a:cs typeface="Arial Black" panose="020B0604020202020204" pitchFamily="34" charset="0"/>
              </a:rPr>
              <a:t>LIVE</a:t>
            </a:r>
            <a:r>
              <a:rPr kumimoji="0" lang="en-US" i="0" u="none" strike="noStrike" cap="none" spc="800" normalizeH="0" dirty="0">
                <a:ln>
                  <a:noFill/>
                </a:ln>
                <a:solidFill>
                  <a:schemeClr val="tx2"/>
                </a:solidFill>
                <a:effectLst/>
                <a:latin typeface="Arial" panose="020B0604020202020204" pitchFamily="34" charset="0"/>
              </a:rPr>
              <a:t> </a:t>
            </a:r>
            <a:r>
              <a:rPr kumimoji="0" lang="en-US" b="0" i="0" u="none" strike="noStrike" cap="none" spc="800" normalizeH="0" dirty="0">
                <a:ln>
                  <a:noFill/>
                </a:ln>
                <a:solidFill>
                  <a:schemeClr val="bg1"/>
                </a:solidFill>
                <a:effectLst/>
                <a:latin typeface="Arial" panose="020B0604020202020204" pitchFamily="34" charset="0"/>
              </a:rPr>
              <a:t>YOUR LEGACY</a:t>
            </a:r>
          </a:p>
        </p:txBody>
      </p:sp>
    </p:spTree>
    <p:extLst>
      <p:ext uri="{BB962C8B-B14F-4D97-AF65-F5344CB8AC3E}">
        <p14:creationId xmlns:p14="http://schemas.microsoft.com/office/powerpoint/2010/main" val="2693890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314D8-D59D-1815-30C6-F2253BFB61ED}"/>
              </a:ext>
            </a:extLst>
          </p:cNvPr>
          <p:cNvSpPr>
            <a:spLocks noGrp="1"/>
          </p:cNvSpPr>
          <p:nvPr>
            <p:ph type="title"/>
          </p:nvPr>
        </p:nvSpPr>
        <p:spPr/>
        <p:txBody>
          <a:bodyPr/>
          <a:lstStyle/>
          <a:p>
            <a:r>
              <a:rPr lang="en-US" dirty="0"/>
              <a:t>Learn More</a:t>
            </a:r>
          </a:p>
        </p:txBody>
      </p:sp>
      <p:pic>
        <p:nvPicPr>
          <p:cNvPr id="4" name="Picture 3">
            <a:extLst>
              <a:ext uri="{FF2B5EF4-FFF2-40B4-BE49-F238E27FC236}">
                <a16:creationId xmlns:a16="http://schemas.microsoft.com/office/drawing/2014/main" id="{9B9A650E-44FC-C770-77BA-F43E229E3110}"/>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88394" y="1405533"/>
            <a:ext cx="5792660" cy="3712567"/>
          </a:xfrm>
          <a:prstGeom prst="rect">
            <a:avLst/>
          </a:prstGeom>
          <a:ln>
            <a:solidFill>
              <a:schemeClr val="bg1">
                <a:lumMod val="85000"/>
              </a:schemeClr>
            </a:solidFill>
          </a:ln>
        </p:spPr>
      </p:pic>
      <p:sp>
        <p:nvSpPr>
          <p:cNvPr id="3" name="TextBox 2">
            <a:extLst>
              <a:ext uri="{FF2B5EF4-FFF2-40B4-BE49-F238E27FC236}">
                <a16:creationId xmlns:a16="http://schemas.microsoft.com/office/drawing/2014/main" id="{5CB21CB9-BC9C-8E25-FC86-9AE7535A10DF}"/>
              </a:ext>
            </a:extLst>
          </p:cNvPr>
          <p:cNvSpPr txBox="1"/>
          <p:nvPr/>
        </p:nvSpPr>
        <p:spPr bwMode="auto">
          <a:xfrm>
            <a:off x="6670624" y="2679700"/>
            <a:ext cx="7581900" cy="132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lnSpc>
                <a:spcPct val="150000"/>
              </a:lnSpc>
            </a:pPr>
            <a:r>
              <a:rPr lang="en-US" sz="2000" b="1" dirty="0">
                <a:solidFill>
                  <a:schemeClr val="bg1">
                    <a:lumMod val="50000"/>
                  </a:schemeClr>
                </a:solidFill>
              </a:rPr>
              <a:t>lghealthbenefits.com</a:t>
            </a:r>
          </a:p>
          <a:p>
            <a:pPr algn="l">
              <a:lnSpc>
                <a:spcPct val="150000"/>
              </a:lnSpc>
            </a:pPr>
            <a:r>
              <a:rPr lang="en-US" sz="2000" b="1" dirty="0">
                <a:solidFill>
                  <a:schemeClr val="bg1">
                    <a:lumMod val="50000"/>
                  </a:schemeClr>
                </a:solidFill>
                <a:hlinkClick r:id="rId4"/>
              </a:rPr>
              <a:t>LGH-benefits@pennmedicine.upenn.edu</a:t>
            </a:r>
            <a:endParaRPr lang="en-US" sz="2000" b="1" dirty="0">
              <a:solidFill>
                <a:schemeClr val="bg1">
                  <a:lumMod val="50000"/>
                </a:schemeClr>
              </a:solidFill>
            </a:endParaRPr>
          </a:p>
          <a:p>
            <a:pPr algn="l">
              <a:lnSpc>
                <a:spcPct val="150000"/>
              </a:lnSpc>
            </a:pPr>
            <a:r>
              <a:rPr lang="en-US" sz="2000" b="1" dirty="0">
                <a:solidFill>
                  <a:schemeClr val="bg1">
                    <a:lumMod val="50000"/>
                  </a:schemeClr>
                </a:solidFill>
              </a:rPr>
              <a:t>Questions?  </a:t>
            </a:r>
            <a:r>
              <a:rPr lang="en-US" sz="2000" dirty="0">
                <a:solidFill>
                  <a:schemeClr val="bg1">
                    <a:lumMod val="50000"/>
                  </a:schemeClr>
                </a:solidFill>
              </a:rPr>
              <a:t>Call</a:t>
            </a:r>
            <a:r>
              <a:rPr lang="en-US" sz="2000" b="1" dirty="0">
                <a:solidFill>
                  <a:schemeClr val="bg1">
                    <a:lumMod val="50000"/>
                  </a:schemeClr>
                </a:solidFill>
              </a:rPr>
              <a:t> 717-544-4915</a:t>
            </a:r>
          </a:p>
        </p:txBody>
      </p:sp>
      <p:sp>
        <p:nvSpPr>
          <p:cNvPr id="5" name="TextBox 4">
            <a:extLst>
              <a:ext uri="{FF2B5EF4-FFF2-40B4-BE49-F238E27FC236}">
                <a16:creationId xmlns:a16="http://schemas.microsoft.com/office/drawing/2014/main" id="{AAA438CE-5E97-13A2-A40F-5C2DD059CD50}"/>
              </a:ext>
            </a:extLst>
          </p:cNvPr>
          <p:cNvSpPr txBox="1"/>
          <p:nvPr/>
        </p:nvSpPr>
        <p:spPr bwMode="auto">
          <a:xfrm>
            <a:off x="588394" y="5344745"/>
            <a:ext cx="59695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r>
              <a:rPr lang="en-US" sz="1400" dirty="0">
                <a:solidFill>
                  <a:schemeClr val="tx1"/>
                </a:solidFill>
              </a:rPr>
              <a:t>Copies of the plan documents are always available at lghealthbenefits.com.</a:t>
            </a:r>
          </a:p>
        </p:txBody>
      </p:sp>
    </p:spTree>
    <p:extLst>
      <p:ext uri="{BB962C8B-B14F-4D97-AF65-F5344CB8AC3E}">
        <p14:creationId xmlns:p14="http://schemas.microsoft.com/office/powerpoint/2010/main" val="2668744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850E77-0D6D-4374-12C4-AA53EDCEE9FD}"/>
              </a:ext>
            </a:extLst>
          </p:cNvPr>
          <p:cNvSpPr/>
          <p:nvPr/>
        </p:nvSpPr>
        <p:spPr bwMode="gray">
          <a:xfrm>
            <a:off x="6121400" y="-6096"/>
            <a:ext cx="6070600" cy="6072273"/>
          </a:xfrm>
          <a:prstGeom prst="rect">
            <a:avLst/>
          </a:prstGeom>
          <a:solidFill>
            <a:schemeClr val="bg2">
              <a:lumMod val="20000"/>
              <a:lumOff val="8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cxnSp>
        <p:nvCxnSpPr>
          <p:cNvPr id="11" name="Straight Connector 10">
            <a:extLst>
              <a:ext uri="{FF2B5EF4-FFF2-40B4-BE49-F238E27FC236}">
                <a16:creationId xmlns:a16="http://schemas.microsoft.com/office/drawing/2014/main" id="{BEE44E2A-0F45-89A9-3309-9A01EE1816FA}"/>
              </a:ext>
            </a:extLst>
          </p:cNvPr>
          <p:cNvCxnSpPr/>
          <p:nvPr/>
        </p:nvCxnSpPr>
        <p:spPr bwMode="auto">
          <a:xfrm>
            <a:off x="4876799" y="3285835"/>
            <a:ext cx="3491345" cy="0"/>
          </a:xfrm>
          <a:prstGeom prst="line">
            <a:avLst/>
          </a:prstGeom>
          <a:noFill/>
          <a:ln w="19050" cap="flat" cmpd="sng" algn="ctr">
            <a:solidFill>
              <a:srgbClr val="77B9E6"/>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p:txBody>
          <a:bodyPr/>
          <a:lstStyle/>
          <a:p>
            <a:r>
              <a:rPr lang="en-US"/>
              <a:t>Prescription Drug Coverage</a:t>
            </a:r>
            <a:endParaRPr lang="en-US" b="1"/>
          </a:p>
        </p:txBody>
      </p:sp>
      <p:sp>
        <p:nvSpPr>
          <p:cNvPr id="5" name="Content Placeholder 2">
            <a:extLst>
              <a:ext uri="{FF2B5EF4-FFF2-40B4-BE49-F238E27FC236}">
                <a16:creationId xmlns:a16="http://schemas.microsoft.com/office/drawing/2014/main" id="{0CEB2B51-090C-D463-B72B-E11BE82F497E}"/>
              </a:ext>
            </a:extLst>
          </p:cNvPr>
          <p:cNvSpPr>
            <a:spLocks noGrp="1"/>
          </p:cNvSpPr>
          <p:nvPr>
            <p:ph idx="1"/>
          </p:nvPr>
        </p:nvSpPr>
        <p:spPr>
          <a:xfrm>
            <a:off x="630300" y="1325619"/>
            <a:ext cx="5465700" cy="4455035"/>
          </a:xfrm>
        </p:spPr>
        <p:txBody>
          <a:bodyPr/>
          <a:lstStyle/>
          <a:p>
            <a:pPr marL="0" marR="0" indent="0">
              <a:lnSpc>
                <a:spcPct val="107000"/>
              </a:lnSpc>
              <a:spcBef>
                <a:spcPts val="0"/>
              </a:spcBef>
              <a:spcAft>
                <a:spcPts val="600"/>
              </a:spcAft>
              <a:buNone/>
            </a:pPr>
            <a:r>
              <a:rPr lang="en-US" sz="2400" b="1" kern="100" dirty="0">
                <a:solidFill>
                  <a:srgbClr val="8B0C26"/>
                </a:solidFill>
                <a:latin typeface="Arial" panose="020B0604020202020204" pitchFamily="34" charset="0"/>
                <a:ea typeface="Calibri" panose="020F0502020204030204" pitchFamily="34" charset="0"/>
                <a:cs typeface="Times New Roman" panose="02020603050405020304" pitchFamily="18" charset="0"/>
              </a:rPr>
              <a:t>$0 copay or deductible</a:t>
            </a:r>
            <a:endParaRPr lang="en-US" sz="2400" b="1" kern="100" dirty="0">
              <a:solidFill>
                <a:srgbClr val="8B0C26"/>
              </a:solidFill>
              <a:effectLst/>
              <a:latin typeface="Arial" panose="020B0604020202020204" pitchFamily="34" charset="0"/>
              <a:ea typeface="Calibri" panose="020F0502020204030204" pitchFamily="34" charset="0"/>
              <a:cs typeface="Times New Roman" panose="02020603050405020304" pitchFamily="18" charset="0"/>
            </a:endParaRPr>
          </a:p>
          <a:p>
            <a:pPr marL="282575" marR="0">
              <a:lnSpc>
                <a:spcPct val="107000"/>
              </a:lnSpc>
              <a:spcBef>
                <a:spcPts val="0"/>
              </a:spcBef>
              <a:spcAft>
                <a:spcPts val="600"/>
              </a:spcAft>
            </a:pPr>
            <a:r>
              <a:rPr lang="en-US"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Generic contraceptives</a:t>
            </a:r>
          </a:p>
          <a:p>
            <a:pPr marL="282575" marR="0">
              <a:lnSpc>
                <a:spcPct val="107000"/>
              </a:lnSpc>
              <a:spcBef>
                <a:spcPts val="0"/>
              </a:spcBef>
              <a:spcAft>
                <a:spcPts val="600"/>
              </a:spcAft>
            </a:pPr>
            <a:r>
              <a:rPr lang="en-US"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Preventive medicines (cholesterol, BP, etc.)</a:t>
            </a:r>
          </a:p>
          <a:p>
            <a:pPr marL="282575" marR="0">
              <a:lnSpc>
                <a:spcPct val="107000"/>
              </a:lnSpc>
              <a:spcBef>
                <a:spcPts val="0"/>
              </a:spcBef>
              <a:spcAft>
                <a:spcPts val="600"/>
              </a:spcAft>
            </a:pPr>
            <a:r>
              <a:rPr lang="en-US"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OTC preventives with a prescription</a:t>
            </a:r>
          </a:p>
          <a:p>
            <a:pPr marL="282575" marR="0">
              <a:lnSpc>
                <a:spcPct val="107000"/>
              </a:lnSpc>
              <a:spcBef>
                <a:spcPts val="0"/>
              </a:spcBef>
              <a:spcAft>
                <a:spcPts val="600"/>
              </a:spcAft>
            </a:pPr>
            <a:r>
              <a:rPr lang="en-US"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Specialty medications</a:t>
            </a:r>
            <a:br>
              <a:rPr lang="en-US"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(after deductible for Consumer Plan)</a:t>
            </a:r>
            <a:br>
              <a:rPr lang="en-US"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endParaRPr lang="en-US" kern="1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9687" marR="0" indent="0">
              <a:lnSpc>
                <a:spcPct val="107000"/>
              </a:lnSpc>
              <a:spcBef>
                <a:spcPts val="0"/>
              </a:spcBef>
              <a:spcAft>
                <a:spcPts val="600"/>
              </a:spcAft>
              <a:buNone/>
            </a:pPr>
            <a:r>
              <a:rPr lang="en-US"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Includes prescription ID card</a:t>
            </a:r>
          </a:p>
          <a:p>
            <a:pPr marL="282575" marR="0">
              <a:lnSpc>
                <a:spcPct val="107000"/>
              </a:lnSpc>
              <a:spcBef>
                <a:spcPts val="0"/>
              </a:spcBef>
              <a:spcAft>
                <a:spcPts val="600"/>
              </a:spcAft>
            </a:pPr>
            <a:endParaRPr lang="en-US" kern="1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282575" marR="0">
              <a:lnSpc>
                <a:spcPct val="107000"/>
              </a:lnSpc>
              <a:spcBef>
                <a:spcPts val="0"/>
              </a:spcBef>
              <a:spcAft>
                <a:spcPts val="600"/>
              </a:spcAft>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group of prescription bottles&#10;&#10;Description automatically generated">
            <a:extLst>
              <a:ext uri="{FF2B5EF4-FFF2-40B4-BE49-F238E27FC236}">
                <a16:creationId xmlns:a16="http://schemas.microsoft.com/office/drawing/2014/main" id="{B6BA2F56-7FF4-020E-4BA1-D2A23F5234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0"/>
            <a:ext cx="6096000" cy="6055112"/>
          </a:xfrm>
          <a:prstGeom prst="rect">
            <a:avLst/>
          </a:prstGeom>
        </p:spPr>
      </p:pic>
      <p:pic>
        <p:nvPicPr>
          <p:cNvPr id="4" name="Picture 3">
            <a:extLst>
              <a:ext uri="{FF2B5EF4-FFF2-40B4-BE49-F238E27FC236}">
                <a16:creationId xmlns:a16="http://schemas.microsoft.com/office/drawing/2014/main" id="{AB7C5540-29C6-9D23-AF1E-19CCF3FF1CA6}"/>
              </a:ext>
            </a:extLst>
          </p:cNvPr>
          <p:cNvPicPr>
            <a:picLocks noChangeAspect="1"/>
          </p:cNvPicPr>
          <p:nvPr/>
        </p:nvPicPr>
        <p:blipFill>
          <a:blip r:embed="rId4"/>
          <a:stretch>
            <a:fillRect/>
          </a:stretch>
        </p:blipFill>
        <p:spPr>
          <a:xfrm>
            <a:off x="6314475" y="5167086"/>
            <a:ext cx="2666104" cy="642619"/>
          </a:xfrm>
          <a:prstGeom prst="rect">
            <a:avLst/>
          </a:prstGeom>
        </p:spPr>
      </p:pic>
    </p:spTree>
    <p:extLst>
      <p:ext uri="{BB962C8B-B14F-4D97-AF65-F5344CB8AC3E}">
        <p14:creationId xmlns:p14="http://schemas.microsoft.com/office/powerpoint/2010/main" val="58462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E307A-BA8B-72D4-BDF1-FEF761149DEA}"/>
              </a:ext>
            </a:extLst>
          </p:cNvPr>
          <p:cNvSpPr>
            <a:spLocks noGrp="1"/>
          </p:cNvSpPr>
          <p:nvPr>
            <p:ph type="title"/>
          </p:nvPr>
        </p:nvSpPr>
        <p:spPr>
          <a:xfrm>
            <a:off x="605368" y="476872"/>
            <a:ext cx="5033432" cy="461665"/>
          </a:xfrm>
        </p:spPr>
        <p:txBody>
          <a:bodyPr/>
          <a:lstStyle/>
          <a:p>
            <a:r>
              <a:rPr lang="en-US" dirty="0">
                <a:solidFill>
                  <a:srgbClr val="0A2972"/>
                </a:solidFill>
              </a:rPr>
              <a:t>Convenience Pharmacies — Lower Cost</a:t>
            </a:r>
          </a:p>
        </p:txBody>
      </p:sp>
      <p:sp>
        <p:nvSpPr>
          <p:cNvPr id="13" name="Content Placeholder 12">
            <a:extLst>
              <a:ext uri="{FF2B5EF4-FFF2-40B4-BE49-F238E27FC236}">
                <a16:creationId xmlns:a16="http://schemas.microsoft.com/office/drawing/2014/main" id="{F8DE8D46-36D7-3256-1925-3475F0A45611}"/>
              </a:ext>
            </a:extLst>
          </p:cNvPr>
          <p:cNvSpPr>
            <a:spLocks noGrp="1"/>
          </p:cNvSpPr>
          <p:nvPr>
            <p:ph idx="1"/>
          </p:nvPr>
        </p:nvSpPr>
        <p:spPr>
          <a:xfrm>
            <a:off x="607997" y="1979910"/>
            <a:ext cx="5449903" cy="2984761"/>
          </a:xfrm>
        </p:spPr>
        <p:txBody>
          <a:bodyPr/>
          <a:lstStyle/>
          <a:p>
            <a:pPr marR="0">
              <a:lnSpc>
                <a:spcPct val="107000"/>
              </a:lnSpc>
              <a:spcBef>
                <a:spcPts val="0"/>
              </a:spcBef>
              <a:spcAft>
                <a:spcPts val="600"/>
              </a:spcAft>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Select Plan: </a:t>
            </a:r>
            <a:br>
              <a:rPr lang="en-US" sz="1800" b="1" kern="100" dirty="0">
                <a:effectLst/>
                <a:latin typeface="Arial" panose="020B0604020202020204" pitchFamily="34" charset="0"/>
                <a:ea typeface="Calibri" panose="020F0502020204030204" pitchFamily="34" charset="0"/>
                <a:cs typeface="Times New Roman" panose="02020603050405020304" pitchFamily="18" charset="0"/>
              </a:rPr>
            </a:br>
            <a:r>
              <a:rPr lang="en-US" sz="1800" kern="100" dirty="0">
                <a:effectLst/>
                <a:latin typeface="Arial" panose="020B0604020202020204" pitchFamily="34" charset="0"/>
                <a:ea typeface="Calibri" panose="020F0502020204030204" pitchFamily="34" charset="0"/>
                <a:cs typeface="Times New Roman" panose="02020603050405020304" pitchFamily="18" charset="0"/>
              </a:rPr>
              <a:t>Pay the lesser of the prescription cost or copay</a:t>
            </a:r>
          </a:p>
          <a:p>
            <a:pPr marR="0">
              <a:lnSpc>
                <a:spcPct val="107000"/>
              </a:lnSpc>
              <a:spcBef>
                <a:spcPts val="0"/>
              </a:spcBef>
              <a:spcAft>
                <a:spcPts val="600"/>
              </a:spcAft>
            </a:pPr>
            <a:r>
              <a:rPr lang="en-US" sz="1800" b="1" kern="100" dirty="0">
                <a:latin typeface="Arial" panose="020B0604020202020204" pitchFamily="34" charset="0"/>
                <a:ea typeface="Calibri" panose="020F0502020204030204" pitchFamily="34" charset="0"/>
                <a:cs typeface="Times New Roman" panose="02020603050405020304" pitchFamily="18" charset="0"/>
              </a:rPr>
              <a:t>Consumer Plan: </a:t>
            </a:r>
            <a:br>
              <a:rPr lang="en-US" sz="1800" kern="100" dirty="0">
                <a:latin typeface="Arial" panose="020B0604020202020204" pitchFamily="34" charset="0"/>
                <a:ea typeface="Calibri" panose="020F0502020204030204" pitchFamily="34" charset="0"/>
                <a:cs typeface="Times New Roman" panose="02020603050405020304" pitchFamily="18" charset="0"/>
              </a:rPr>
            </a:br>
            <a:r>
              <a:rPr lang="en-US" sz="1800" kern="100" dirty="0">
                <a:latin typeface="Arial" panose="020B0604020202020204" pitchFamily="34" charset="0"/>
                <a:ea typeface="Calibri" panose="020F0502020204030204" pitchFamily="34" charset="0"/>
                <a:cs typeface="Times New Roman" panose="02020603050405020304" pitchFamily="18" charset="0"/>
              </a:rPr>
              <a:t>Pay full cost to deductible</a:t>
            </a:r>
          </a:p>
          <a:p>
            <a:pPr marR="0">
              <a:lnSpc>
                <a:spcPct val="107000"/>
              </a:lnSpc>
              <a:spcBef>
                <a:spcPts val="0"/>
              </a:spcBef>
              <a:spcAft>
                <a:spcPts val="600"/>
              </a:spcAft>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Both Plans: </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234950" indent="0">
              <a:lnSpc>
                <a:spcPct val="107000"/>
              </a:lnSpc>
              <a:spcBef>
                <a:spcPts val="0"/>
              </a:spcBef>
              <a:spcAft>
                <a:spcPts val="6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15% discount on over-the-counter meds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34950" indent="0">
              <a:lnSpc>
                <a:spcPct val="107000"/>
              </a:lnSpc>
              <a:spcBef>
                <a:spcPts val="0"/>
              </a:spcBef>
              <a:spcAft>
                <a:spcPts val="6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Employee-only discounted products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34950" indent="0">
              <a:buNone/>
            </a:pPr>
            <a:r>
              <a:rPr lang="en-US" sz="1800" dirty="0">
                <a:effectLst/>
                <a:latin typeface="Arial" panose="020B0604020202020204" pitchFamily="34" charset="0"/>
                <a:ea typeface="Calibri" panose="020F0502020204030204" pitchFamily="34" charset="0"/>
              </a:rPr>
              <a:t>Most non-stocked items available the next day</a:t>
            </a:r>
            <a:r>
              <a:rPr lang="en-US" sz="1600" dirty="0">
                <a:effectLst/>
              </a:rPr>
              <a:t> </a:t>
            </a:r>
            <a:endParaRPr lang="en-US" dirty="0"/>
          </a:p>
        </p:txBody>
      </p:sp>
      <p:sp>
        <p:nvSpPr>
          <p:cNvPr id="14" name="Rectangle 13">
            <a:extLst>
              <a:ext uri="{FF2B5EF4-FFF2-40B4-BE49-F238E27FC236}">
                <a16:creationId xmlns:a16="http://schemas.microsoft.com/office/drawing/2014/main" id="{52A57E7D-6F16-37B8-75E3-DDFE6DF8663B}"/>
              </a:ext>
            </a:extLst>
          </p:cNvPr>
          <p:cNvSpPr/>
          <p:nvPr/>
        </p:nvSpPr>
        <p:spPr bwMode="gray">
          <a:xfrm>
            <a:off x="6096000" y="0"/>
            <a:ext cx="6096000" cy="6045200"/>
          </a:xfrm>
          <a:prstGeom prst="rect">
            <a:avLst/>
          </a:prstGeom>
          <a:solidFill>
            <a:schemeClr val="bg2">
              <a:lumMod val="20000"/>
              <a:lumOff val="8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ea typeface="Calibri" panose="020F0502020204030204" pitchFamily="34" charset="0"/>
              </a:rPr>
              <a:t>next day</a:t>
            </a:r>
            <a:r>
              <a:rPr lang="en-US" sz="1200" dirty="0"/>
              <a:t> </a:t>
            </a:r>
            <a:endParaRPr lang="en-US" b="1" dirty="0">
              <a:solidFill>
                <a:schemeClr val="bg1"/>
              </a:solidFill>
            </a:endParaRPr>
          </a:p>
        </p:txBody>
      </p:sp>
      <p:sp>
        <p:nvSpPr>
          <p:cNvPr id="15" name="Down Arrow 14">
            <a:extLst>
              <a:ext uri="{FF2B5EF4-FFF2-40B4-BE49-F238E27FC236}">
                <a16:creationId xmlns:a16="http://schemas.microsoft.com/office/drawing/2014/main" id="{4977D25E-E5E3-AC71-F19F-A8231CE4E953}"/>
              </a:ext>
            </a:extLst>
          </p:cNvPr>
          <p:cNvSpPr/>
          <p:nvPr/>
        </p:nvSpPr>
        <p:spPr bwMode="auto">
          <a:xfrm>
            <a:off x="7462152" y="1139825"/>
            <a:ext cx="3380013" cy="4197350"/>
          </a:xfrm>
          <a:prstGeom prst="downArrow">
            <a:avLst/>
          </a:prstGeom>
          <a:solidFill>
            <a:srgbClr val="8B0C26"/>
          </a:solidFill>
          <a:ln w="28575" cap="flat" cmpd="sng" algn="ctr">
            <a:solidFill>
              <a:srgbClr val="8B0C2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6" name="Content Placeholder 12">
            <a:extLst>
              <a:ext uri="{FF2B5EF4-FFF2-40B4-BE49-F238E27FC236}">
                <a16:creationId xmlns:a16="http://schemas.microsoft.com/office/drawing/2014/main" id="{14EDC3AF-F929-E4F2-CDE4-74B8FCDC045E}"/>
              </a:ext>
            </a:extLst>
          </p:cNvPr>
          <p:cNvSpPr txBox="1">
            <a:spLocks/>
          </p:cNvSpPr>
          <p:nvPr/>
        </p:nvSpPr>
        <p:spPr bwMode="auto">
          <a:xfrm>
            <a:off x="7757079" y="1062335"/>
            <a:ext cx="3232952" cy="32595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scene3d>
              <a:camera prst="orthographicFront"/>
              <a:lightRig rig="threePt" dir="t"/>
            </a:scene3d>
            <a:sp3d extrusionH="57150" contourW="12700">
              <a:bevelT w="38100" h="38100" prst="angle"/>
              <a:extrusionClr>
                <a:srgbClr val="1E376D"/>
              </a:extrusionClr>
              <a:contourClr>
                <a:srgbClr val="77B9E7"/>
              </a:contourClr>
            </a:sp3d>
          </a:bodyPr>
          <a:lst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900" dirty="0">
                <a:pattFill prst="pct90">
                  <a:fgClr>
                    <a:schemeClr val="accent1"/>
                  </a:fgClr>
                  <a:bgClr>
                    <a:schemeClr val="bg1"/>
                  </a:bgClr>
                </a:pattFill>
                <a:latin typeface="Arial" panose="020B0604020202020204" pitchFamily="34" charset="0"/>
                <a:ea typeface="Calibri" panose="020F0502020204030204" pitchFamily="34" charset="0"/>
              </a:rPr>
              <a:t>$$</a:t>
            </a:r>
            <a:endParaRPr lang="en-US" sz="23900" dirty="0">
              <a:pattFill prst="pct90">
                <a:fgClr>
                  <a:schemeClr val="accent1"/>
                </a:fgClr>
                <a:bgClr>
                  <a:schemeClr val="bg1"/>
                </a:bgClr>
              </a:pattFill>
            </a:endParaRPr>
          </a:p>
        </p:txBody>
      </p:sp>
    </p:spTree>
    <p:extLst>
      <p:ext uri="{BB962C8B-B14F-4D97-AF65-F5344CB8AC3E}">
        <p14:creationId xmlns:p14="http://schemas.microsoft.com/office/powerpoint/2010/main" val="2671543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E307A-BA8B-72D4-BDF1-FEF761149DEA}"/>
              </a:ext>
            </a:extLst>
          </p:cNvPr>
          <p:cNvSpPr>
            <a:spLocks noGrp="1"/>
          </p:cNvSpPr>
          <p:nvPr>
            <p:ph type="title"/>
          </p:nvPr>
        </p:nvSpPr>
        <p:spPr>
          <a:xfrm>
            <a:off x="605368" y="476872"/>
            <a:ext cx="4946346" cy="1106999"/>
          </a:xfrm>
        </p:spPr>
        <p:txBody>
          <a:bodyPr/>
          <a:lstStyle/>
          <a:p>
            <a:r>
              <a:rPr lang="en-US" dirty="0">
                <a:solidFill>
                  <a:srgbClr val="0A2972"/>
                </a:solidFill>
              </a:rPr>
              <a:t>Convenience Pharmacies — Delivery</a:t>
            </a:r>
          </a:p>
        </p:txBody>
      </p:sp>
      <p:sp>
        <p:nvSpPr>
          <p:cNvPr id="13" name="Content Placeholder 12">
            <a:extLst>
              <a:ext uri="{FF2B5EF4-FFF2-40B4-BE49-F238E27FC236}">
                <a16:creationId xmlns:a16="http://schemas.microsoft.com/office/drawing/2014/main" id="{F8DE8D46-36D7-3256-1925-3475F0A45611}"/>
              </a:ext>
            </a:extLst>
          </p:cNvPr>
          <p:cNvSpPr>
            <a:spLocks noGrp="1"/>
          </p:cNvSpPr>
          <p:nvPr>
            <p:ph idx="1"/>
          </p:nvPr>
        </p:nvSpPr>
        <p:spPr>
          <a:xfrm>
            <a:off x="607997" y="1981200"/>
            <a:ext cx="4586303" cy="2495781"/>
          </a:xfrm>
        </p:spPr>
        <p:txBody>
          <a:bodyPr/>
          <a:lstStyle/>
          <a:p>
            <a:pPr marL="0" marR="0">
              <a:lnSpc>
                <a:spcPct val="107000"/>
              </a:lnSpc>
              <a:spcBef>
                <a:spcPts val="0"/>
              </a:spcBef>
              <a:spcAft>
                <a:spcPts val="6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Free deskside delivery </a:t>
            </a:r>
          </a:p>
          <a:p>
            <a:pPr marR="0">
              <a:lnSpc>
                <a:spcPct val="107000"/>
              </a:lnSpc>
              <a:spcBef>
                <a:spcPts val="0"/>
              </a:spcBef>
              <a:spcAft>
                <a:spcPts val="600"/>
              </a:spcAft>
            </a:pPr>
            <a:r>
              <a:rPr lang="en-US" sz="1800" dirty="0">
                <a:effectLst/>
                <a:latin typeface="Arial" panose="020B0604020202020204" pitchFamily="34" charset="0"/>
                <a:ea typeface="Calibri" panose="020F0502020204030204" pitchFamily="34" charset="0"/>
              </a:rPr>
              <a:t>Free home delivery of 90-day supply of maintenance medications or 30-day supply of specialty </a:t>
            </a:r>
            <a:r>
              <a:rPr lang="en-US" sz="1800" dirty="0">
                <a:latin typeface="Arial" panose="020B0604020202020204" pitchFamily="34" charset="0"/>
                <a:ea typeface="Calibri" panose="020F0502020204030204" pitchFamily="34" charset="0"/>
              </a:rPr>
              <a:t>medications</a:t>
            </a:r>
            <a:endParaRPr lang="en-US" sz="1800" dirty="0">
              <a:effectLst/>
              <a:latin typeface="Arial" panose="020B0604020202020204" pitchFamily="34" charset="0"/>
              <a:ea typeface="Calibri" panose="020F0502020204030204" pitchFamily="34" charset="0"/>
            </a:endParaRPr>
          </a:p>
          <a:p>
            <a:r>
              <a:rPr lang="en-US" sz="1800" dirty="0">
                <a:latin typeface="Arial" panose="020B0604020202020204" pitchFamily="34" charset="0"/>
              </a:rPr>
              <a:t>Refrigerated and non-refrigerated medications</a:t>
            </a:r>
          </a:p>
          <a:p>
            <a:r>
              <a:rPr lang="en-US" sz="1800" dirty="0">
                <a:latin typeface="Arial" panose="020B0604020202020204" pitchFamily="34" charset="0"/>
              </a:rPr>
              <a:t>For you, your dependents and pets</a:t>
            </a:r>
            <a:endParaRPr lang="en-US" dirty="0"/>
          </a:p>
        </p:txBody>
      </p:sp>
      <p:pic>
        <p:nvPicPr>
          <p:cNvPr id="4" name="Picture 3" descr="A box full of pills and medicine&#10;&#10;Description automatically generated">
            <a:extLst>
              <a:ext uri="{FF2B5EF4-FFF2-40B4-BE49-F238E27FC236}">
                <a16:creationId xmlns:a16="http://schemas.microsoft.com/office/drawing/2014/main" id="{C9CB34BF-D5D8-08D6-314F-A21E587D8B9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57900" y="0"/>
            <a:ext cx="6134100" cy="6074230"/>
          </a:xfrm>
          <a:prstGeom prst="rect">
            <a:avLst/>
          </a:prstGeom>
        </p:spPr>
      </p:pic>
    </p:spTree>
    <p:extLst>
      <p:ext uri="{BB962C8B-B14F-4D97-AF65-F5344CB8AC3E}">
        <p14:creationId xmlns:p14="http://schemas.microsoft.com/office/powerpoint/2010/main" val="1175415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E307A-BA8B-72D4-BDF1-FEF761149DEA}"/>
              </a:ext>
            </a:extLst>
          </p:cNvPr>
          <p:cNvSpPr>
            <a:spLocks noGrp="1"/>
          </p:cNvSpPr>
          <p:nvPr>
            <p:ph type="title"/>
          </p:nvPr>
        </p:nvSpPr>
        <p:spPr>
          <a:xfrm>
            <a:off x="605368" y="476872"/>
            <a:ext cx="4897361" cy="976371"/>
          </a:xfrm>
        </p:spPr>
        <p:txBody>
          <a:bodyPr/>
          <a:lstStyle/>
          <a:p>
            <a:r>
              <a:rPr lang="en-US" dirty="0">
                <a:solidFill>
                  <a:srgbClr val="0A2972"/>
                </a:solidFill>
              </a:rPr>
              <a:t>Convenience Pharmacies — Specialty Drugs</a:t>
            </a:r>
          </a:p>
        </p:txBody>
      </p:sp>
      <p:sp>
        <p:nvSpPr>
          <p:cNvPr id="13" name="Content Placeholder 12">
            <a:extLst>
              <a:ext uri="{FF2B5EF4-FFF2-40B4-BE49-F238E27FC236}">
                <a16:creationId xmlns:a16="http://schemas.microsoft.com/office/drawing/2014/main" id="{F8DE8D46-36D7-3256-1925-3475F0A45611}"/>
              </a:ext>
            </a:extLst>
          </p:cNvPr>
          <p:cNvSpPr>
            <a:spLocks noGrp="1"/>
          </p:cNvSpPr>
          <p:nvPr>
            <p:ph idx="1"/>
          </p:nvPr>
        </p:nvSpPr>
        <p:spPr>
          <a:xfrm>
            <a:off x="607997" y="1981200"/>
            <a:ext cx="4586303" cy="2700517"/>
          </a:xfrm>
        </p:spPr>
        <p:txBody>
          <a:bodyPr/>
          <a:lstStyle/>
          <a:p>
            <a:pPr marR="0">
              <a:lnSpc>
                <a:spcPct val="107000"/>
              </a:lnSpc>
              <a:spcBef>
                <a:spcPts val="0"/>
              </a:spcBef>
              <a:spcAft>
                <a:spcPts val="6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Specialty drugs </a:t>
            </a:r>
            <a:r>
              <a:rPr lang="en-US" sz="1800" kern="100" dirty="0">
                <a:latin typeface="Arial" panose="020B0604020202020204" pitchFamily="34" charset="0"/>
                <a:ea typeface="Calibri" panose="020F0502020204030204" pitchFamily="34" charset="0"/>
                <a:cs typeface="Times New Roman" panose="02020603050405020304" pitchFamily="18" charset="0"/>
              </a:rPr>
              <a:t>covered through </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Convenience Pharmacy only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Some offered for free</a:t>
            </a:r>
            <a:br>
              <a:rPr lang="en-US" sz="1800" kern="100" dirty="0">
                <a:latin typeface="Calibri" panose="020F0502020204030204" pitchFamily="34" charset="0"/>
                <a:ea typeface="Calibri" panose="020F0502020204030204" pitchFamily="34" charset="0"/>
                <a:cs typeface="Times New Roman" panose="02020603050405020304" pitchFamily="18" charset="0"/>
              </a:rPr>
            </a:br>
            <a:r>
              <a:rPr lang="en-US" sz="1800" kern="100" dirty="0">
                <a:latin typeface="Arial" panose="020B0604020202020204" pitchFamily="34" charset="0"/>
                <a:cs typeface="Times New Roman" panose="02020603050405020304" pitchFamily="18" charset="0"/>
              </a:rPr>
              <a:t>(after deductible for Consumer Plan)</a:t>
            </a:r>
          </a:p>
          <a:p>
            <a:pPr marR="0">
              <a:lnSpc>
                <a:spcPct val="107000"/>
              </a:lnSpc>
              <a:spcBef>
                <a:spcPts val="0"/>
              </a:spcBef>
              <a:spcAft>
                <a:spcPts val="600"/>
              </a:spcAft>
            </a:pPr>
            <a:r>
              <a:rPr lang="en-US" sz="1800" kern="100" dirty="0">
                <a:latin typeface="Arial" panose="020B0604020202020204" pitchFamily="34" charset="0"/>
                <a:cs typeface="Times New Roman" panose="02020603050405020304" pitchFamily="18" charset="0"/>
              </a:rPr>
              <a:t>Pharmacy handles copay assistance cards, financial assistance and prior authorizations – LGH/Penn Medicine practices </a:t>
            </a:r>
          </a:p>
        </p:txBody>
      </p:sp>
      <p:pic>
        <p:nvPicPr>
          <p:cNvPr id="4" name="Picture 3" descr="Close-up of a prescription with pills spilling out of a bottle&#10;&#10;Description automatically generated">
            <a:extLst>
              <a:ext uri="{FF2B5EF4-FFF2-40B4-BE49-F238E27FC236}">
                <a16:creationId xmlns:a16="http://schemas.microsoft.com/office/drawing/2014/main" id="{3B028495-AC6F-91BB-0BC7-E355F2B0EB7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57901" y="0"/>
            <a:ext cx="6134100" cy="6085114"/>
          </a:xfrm>
          <a:prstGeom prst="rect">
            <a:avLst/>
          </a:prstGeom>
        </p:spPr>
      </p:pic>
    </p:spTree>
    <p:extLst>
      <p:ext uri="{BB962C8B-B14F-4D97-AF65-F5344CB8AC3E}">
        <p14:creationId xmlns:p14="http://schemas.microsoft.com/office/powerpoint/2010/main" val="3877255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E307A-BA8B-72D4-BDF1-FEF761149DEA}"/>
              </a:ext>
            </a:extLst>
          </p:cNvPr>
          <p:cNvSpPr>
            <a:spLocks noGrp="1"/>
          </p:cNvSpPr>
          <p:nvPr>
            <p:ph type="title"/>
          </p:nvPr>
        </p:nvSpPr>
        <p:spPr/>
        <p:txBody>
          <a:bodyPr/>
          <a:lstStyle/>
          <a:p>
            <a:r>
              <a:rPr lang="en-US" dirty="0">
                <a:solidFill>
                  <a:srgbClr val="0A2972"/>
                </a:solidFill>
              </a:rPr>
              <a:t>Convenience Pharmacies — Locations</a:t>
            </a:r>
          </a:p>
        </p:txBody>
      </p:sp>
      <p:pic>
        <p:nvPicPr>
          <p:cNvPr id="4" name="Picture 3">
            <a:extLst>
              <a:ext uri="{FF2B5EF4-FFF2-40B4-BE49-F238E27FC236}">
                <a16:creationId xmlns:a16="http://schemas.microsoft.com/office/drawing/2014/main" id="{22C76ADF-DA35-D86A-78BF-EE25BA0001A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387929"/>
            <a:ext cx="12192000" cy="4680362"/>
          </a:xfrm>
          <a:prstGeom prst="rect">
            <a:avLst/>
          </a:prstGeom>
        </p:spPr>
      </p:pic>
      <p:grpSp>
        <p:nvGrpSpPr>
          <p:cNvPr id="11" name="Group 10">
            <a:extLst>
              <a:ext uri="{FF2B5EF4-FFF2-40B4-BE49-F238E27FC236}">
                <a16:creationId xmlns:a16="http://schemas.microsoft.com/office/drawing/2014/main" id="{347F8921-D507-45C0-5842-EC167EF1CF43}"/>
              </a:ext>
            </a:extLst>
          </p:cNvPr>
          <p:cNvGrpSpPr/>
          <p:nvPr/>
        </p:nvGrpSpPr>
        <p:grpSpPr>
          <a:xfrm>
            <a:off x="6155555" y="1882579"/>
            <a:ext cx="457199" cy="932731"/>
            <a:chOff x="6539013" y="1981200"/>
            <a:chExt cx="307975" cy="664218"/>
          </a:xfrm>
        </p:grpSpPr>
        <p:sp>
          <p:nvSpPr>
            <p:cNvPr id="10" name="Triangle 9">
              <a:extLst>
                <a:ext uri="{FF2B5EF4-FFF2-40B4-BE49-F238E27FC236}">
                  <a16:creationId xmlns:a16="http://schemas.microsoft.com/office/drawing/2014/main" id="{73B84880-DC95-D10E-18FB-20204313A3D5}"/>
                </a:ext>
              </a:extLst>
            </p:cNvPr>
            <p:cNvSpPr/>
            <p:nvPr/>
          </p:nvSpPr>
          <p:spPr bwMode="auto">
            <a:xfrm rot="3783993">
              <a:off x="6654506" y="2531779"/>
              <a:ext cx="116282" cy="110996"/>
            </a:xfrm>
            <a:prstGeom prst="triangle">
              <a:avLst/>
            </a:prstGeom>
            <a:solidFill>
              <a:srgbClr val="1E376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7" name="Picture 6" descr="A close-up of a bottle&#10;&#10;Description automatically generated">
              <a:extLst>
                <a:ext uri="{FF2B5EF4-FFF2-40B4-BE49-F238E27FC236}">
                  <a16:creationId xmlns:a16="http://schemas.microsoft.com/office/drawing/2014/main" id="{0E4951C0-0F6D-0E73-2622-F3A26B79B5D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39013" y="1981200"/>
              <a:ext cx="307975" cy="657013"/>
            </a:xfrm>
            <a:prstGeom prst="rect">
              <a:avLst/>
            </a:prstGeom>
          </p:spPr>
        </p:pic>
      </p:grpSp>
      <p:grpSp>
        <p:nvGrpSpPr>
          <p:cNvPr id="12" name="Group 11">
            <a:extLst>
              <a:ext uri="{FF2B5EF4-FFF2-40B4-BE49-F238E27FC236}">
                <a16:creationId xmlns:a16="http://schemas.microsoft.com/office/drawing/2014/main" id="{F5C559B8-C238-DA9B-ABC9-E67228A16CDC}"/>
              </a:ext>
            </a:extLst>
          </p:cNvPr>
          <p:cNvGrpSpPr/>
          <p:nvPr/>
        </p:nvGrpSpPr>
        <p:grpSpPr>
          <a:xfrm>
            <a:off x="5354485" y="3238500"/>
            <a:ext cx="457199" cy="932731"/>
            <a:chOff x="6539013" y="1981200"/>
            <a:chExt cx="307975" cy="664218"/>
          </a:xfrm>
        </p:grpSpPr>
        <p:sp>
          <p:nvSpPr>
            <p:cNvPr id="13" name="Triangle 12">
              <a:extLst>
                <a:ext uri="{FF2B5EF4-FFF2-40B4-BE49-F238E27FC236}">
                  <a16:creationId xmlns:a16="http://schemas.microsoft.com/office/drawing/2014/main" id="{842571E8-2C49-D8BC-BFFB-410F6A3D50B6}"/>
                </a:ext>
              </a:extLst>
            </p:cNvPr>
            <p:cNvSpPr/>
            <p:nvPr/>
          </p:nvSpPr>
          <p:spPr bwMode="auto">
            <a:xfrm rot="3783993">
              <a:off x="6654506" y="2531779"/>
              <a:ext cx="116282" cy="110996"/>
            </a:xfrm>
            <a:prstGeom prst="triangle">
              <a:avLst/>
            </a:prstGeom>
            <a:solidFill>
              <a:srgbClr val="1E376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14" name="Picture 13" descr="A close-up of a bottle&#10;&#10;Description automatically generated">
              <a:extLst>
                <a:ext uri="{FF2B5EF4-FFF2-40B4-BE49-F238E27FC236}">
                  <a16:creationId xmlns:a16="http://schemas.microsoft.com/office/drawing/2014/main" id="{EB791122-C3FB-E638-990E-F6BC969A935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39013" y="1981200"/>
              <a:ext cx="307975" cy="657013"/>
            </a:xfrm>
            <a:prstGeom prst="rect">
              <a:avLst/>
            </a:prstGeom>
          </p:spPr>
        </p:pic>
      </p:grpSp>
      <p:grpSp>
        <p:nvGrpSpPr>
          <p:cNvPr id="15" name="Group 14">
            <a:extLst>
              <a:ext uri="{FF2B5EF4-FFF2-40B4-BE49-F238E27FC236}">
                <a16:creationId xmlns:a16="http://schemas.microsoft.com/office/drawing/2014/main" id="{2D8C4453-DB50-F5DA-5F3A-530B3F5023CC}"/>
              </a:ext>
            </a:extLst>
          </p:cNvPr>
          <p:cNvGrpSpPr/>
          <p:nvPr/>
        </p:nvGrpSpPr>
        <p:grpSpPr>
          <a:xfrm>
            <a:off x="2991639" y="3857806"/>
            <a:ext cx="457199" cy="932731"/>
            <a:chOff x="6539013" y="1981200"/>
            <a:chExt cx="307975" cy="664218"/>
          </a:xfrm>
        </p:grpSpPr>
        <p:sp>
          <p:nvSpPr>
            <p:cNvPr id="16" name="Triangle 15">
              <a:extLst>
                <a:ext uri="{FF2B5EF4-FFF2-40B4-BE49-F238E27FC236}">
                  <a16:creationId xmlns:a16="http://schemas.microsoft.com/office/drawing/2014/main" id="{805D1A96-BD40-9FD0-738C-F9A2556F8ACD}"/>
                </a:ext>
              </a:extLst>
            </p:cNvPr>
            <p:cNvSpPr/>
            <p:nvPr/>
          </p:nvSpPr>
          <p:spPr bwMode="auto">
            <a:xfrm rot="3783993">
              <a:off x="6654506" y="2531779"/>
              <a:ext cx="116282" cy="110996"/>
            </a:xfrm>
            <a:prstGeom prst="triangle">
              <a:avLst/>
            </a:prstGeom>
            <a:solidFill>
              <a:srgbClr val="1E376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17" name="Picture 16" descr="A close-up of a bottle&#10;&#10;Description automatically generated">
              <a:extLst>
                <a:ext uri="{FF2B5EF4-FFF2-40B4-BE49-F238E27FC236}">
                  <a16:creationId xmlns:a16="http://schemas.microsoft.com/office/drawing/2014/main" id="{DE75C26C-8887-1774-734C-C1F77FA6300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39013" y="1981200"/>
              <a:ext cx="307975" cy="657013"/>
            </a:xfrm>
            <a:prstGeom prst="rect">
              <a:avLst/>
            </a:prstGeom>
          </p:spPr>
        </p:pic>
      </p:grpSp>
      <p:grpSp>
        <p:nvGrpSpPr>
          <p:cNvPr id="18" name="Group 17">
            <a:extLst>
              <a:ext uri="{FF2B5EF4-FFF2-40B4-BE49-F238E27FC236}">
                <a16:creationId xmlns:a16="http://schemas.microsoft.com/office/drawing/2014/main" id="{15FD20B7-BC89-2449-6588-B115BC16ABEE}"/>
              </a:ext>
            </a:extLst>
          </p:cNvPr>
          <p:cNvGrpSpPr/>
          <p:nvPr/>
        </p:nvGrpSpPr>
        <p:grpSpPr>
          <a:xfrm>
            <a:off x="6211823" y="3429000"/>
            <a:ext cx="457199" cy="932731"/>
            <a:chOff x="6539013" y="1981200"/>
            <a:chExt cx="307975" cy="664218"/>
          </a:xfrm>
        </p:grpSpPr>
        <p:sp>
          <p:nvSpPr>
            <p:cNvPr id="19" name="Triangle 18">
              <a:extLst>
                <a:ext uri="{FF2B5EF4-FFF2-40B4-BE49-F238E27FC236}">
                  <a16:creationId xmlns:a16="http://schemas.microsoft.com/office/drawing/2014/main" id="{36761DC0-952B-2ACF-6F09-6EC70BD9719F}"/>
                </a:ext>
              </a:extLst>
            </p:cNvPr>
            <p:cNvSpPr/>
            <p:nvPr/>
          </p:nvSpPr>
          <p:spPr bwMode="auto">
            <a:xfrm rot="3783993">
              <a:off x="6654506" y="2531779"/>
              <a:ext cx="116282" cy="110996"/>
            </a:xfrm>
            <a:prstGeom prst="triangle">
              <a:avLst/>
            </a:prstGeom>
            <a:solidFill>
              <a:srgbClr val="1E376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20" name="Picture 19" descr="A close-up of a bottle&#10;&#10;Description automatically generated">
              <a:extLst>
                <a:ext uri="{FF2B5EF4-FFF2-40B4-BE49-F238E27FC236}">
                  <a16:creationId xmlns:a16="http://schemas.microsoft.com/office/drawing/2014/main" id="{AE5762E0-F5EE-F099-644C-F9960EF3742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39013" y="1981200"/>
              <a:ext cx="307975" cy="657013"/>
            </a:xfrm>
            <a:prstGeom prst="rect">
              <a:avLst/>
            </a:prstGeom>
          </p:spPr>
        </p:pic>
      </p:grpSp>
      <p:sp>
        <p:nvSpPr>
          <p:cNvPr id="21" name="TextBox 20">
            <a:extLst>
              <a:ext uri="{FF2B5EF4-FFF2-40B4-BE49-F238E27FC236}">
                <a16:creationId xmlns:a16="http://schemas.microsoft.com/office/drawing/2014/main" id="{7F19FFED-D66B-3F85-6573-CB176012AA23}"/>
              </a:ext>
            </a:extLst>
          </p:cNvPr>
          <p:cNvSpPr txBox="1"/>
          <p:nvPr/>
        </p:nvSpPr>
        <p:spPr bwMode="auto">
          <a:xfrm>
            <a:off x="6680383" y="3853181"/>
            <a:ext cx="1805287" cy="430887"/>
          </a:xfrm>
          <a:prstGeom prst="rect">
            <a:avLst/>
          </a:prstGeom>
          <a:solidFill>
            <a:schemeClr val="accent2">
              <a:lumMod val="60000"/>
              <a:lumOff val="40000"/>
            </a:schemeClr>
          </a:solidFill>
          <a:ln>
            <a:noFill/>
          </a:ln>
          <a:effectLst/>
        </p:spPr>
        <p:txBody>
          <a:bodyPr vert="horz" wrap="square" lIns="0" tIns="0" rIns="0" bIns="0" numCol="1" rtlCol="0" anchor="b" anchorCtr="0" compatLnSpc="1">
            <a:prstTxWarp prst="textNoShape">
              <a:avLst/>
            </a:prstTxWarp>
            <a:spAutoFit/>
          </a:bodyPr>
          <a:lstStyle/>
          <a:p>
            <a:pPr algn="l"/>
            <a:r>
              <a:rPr lang="en-US" b="1" dirty="0"/>
              <a:t>Lancaster General Hospital, First Floor</a:t>
            </a:r>
          </a:p>
        </p:txBody>
      </p:sp>
      <p:sp>
        <p:nvSpPr>
          <p:cNvPr id="22" name="TextBox 21">
            <a:extLst>
              <a:ext uri="{FF2B5EF4-FFF2-40B4-BE49-F238E27FC236}">
                <a16:creationId xmlns:a16="http://schemas.microsoft.com/office/drawing/2014/main" id="{A57DE1FD-ABEF-12D4-F50F-8DB13FB5320E}"/>
              </a:ext>
            </a:extLst>
          </p:cNvPr>
          <p:cNvSpPr txBox="1"/>
          <p:nvPr/>
        </p:nvSpPr>
        <p:spPr bwMode="auto">
          <a:xfrm>
            <a:off x="6633109" y="2264520"/>
            <a:ext cx="986892" cy="215444"/>
          </a:xfrm>
          <a:prstGeom prst="rect">
            <a:avLst/>
          </a:prstGeom>
          <a:solidFill>
            <a:schemeClr val="accent2">
              <a:lumMod val="60000"/>
              <a:lumOff val="40000"/>
            </a:schemeClr>
          </a:solidFill>
          <a:ln>
            <a:noFill/>
          </a:ln>
          <a:effectLst/>
        </p:spPr>
        <p:txBody>
          <a:bodyPr vert="horz" wrap="square" lIns="0" tIns="0" rIns="0" bIns="0" numCol="1" rtlCol="0" anchor="b" anchorCtr="0" compatLnSpc="1">
            <a:prstTxWarp prst="textNoShape">
              <a:avLst/>
            </a:prstTxWarp>
            <a:spAutoFit/>
          </a:bodyPr>
          <a:lstStyle/>
          <a:p>
            <a:pPr algn="l"/>
            <a:r>
              <a:rPr lang="en-US" b="1" dirty="0"/>
              <a:t>Kissel Hill</a:t>
            </a:r>
          </a:p>
        </p:txBody>
      </p:sp>
      <p:sp>
        <p:nvSpPr>
          <p:cNvPr id="23" name="TextBox 22">
            <a:extLst>
              <a:ext uri="{FF2B5EF4-FFF2-40B4-BE49-F238E27FC236}">
                <a16:creationId xmlns:a16="http://schemas.microsoft.com/office/drawing/2014/main" id="{DE5EA77C-F02D-C8D7-81B7-89595F914622}"/>
              </a:ext>
            </a:extLst>
          </p:cNvPr>
          <p:cNvSpPr txBox="1"/>
          <p:nvPr/>
        </p:nvSpPr>
        <p:spPr bwMode="auto">
          <a:xfrm>
            <a:off x="3478004" y="4539839"/>
            <a:ext cx="1847314" cy="430887"/>
          </a:xfrm>
          <a:prstGeom prst="rect">
            <a:avLst/>
          </a:prstGeom>
          <a:solidFill>
            <a:schemeClr val="accent2">
              <a:lumMod val="60000"/>
              <a:lumOff val="40000"/>
            </a:schemeClr>
          </a:solidFill>
          <a:ln>
            <a:noFill/>
          </a:ln>
          <a:effectLst/>
        </p:spPr>
        <p:txBody>
          <a:bodyPr vert="horz" wrap="square" lIns="0" tIns="0" rIns="0" bIns="0" numCol="1" rtlCol="0" anchor="b" anchorCtr="0" compatLnSpc="1">
            <a:prstTxWarp prst="textNoShape">
              <a:avLst/>
            </a:prstTxWarp>
            <a:spAutoFit/>
          </a:bodyPr>
          <a:lstStyle/>
          <a:p>
            <a:pPr algn="l"/>
            <a:r>
              <a:rPr lang="en-US" b="1" dirty="0"/>
              <a:t>Columbia Outpatient Center, First Floor</a:t>
            </a:r>
          </a:p>
        </p:txBody>
      </p:sp>
      <p:sp>
        <p:nvSpPr>
          <p:cNvPr id="24" name="TextBox 23">
            <a:extLst>
              <a:ext uri="{FF2B5EF4-FFF2-40B4-BE49-F238E27FC236}">
                <a16:creationId xmlns:a16="http://schemas.microsoft.com/office/drawing/2014/main" id="{44F47710-37C8-C50C-F9E7-E120DAC66295}"/>
              </a:ext>
            </a:extLst>
          </p:cNvPr>
          <p:cNvSpPr txBox="1"/>
          <p:nvPr/>
        </p:nvSpPr>
        <p:spPr bwMode="auto">
          <a:xfrm>
            <a:off x="3521534" y="3297223"/>
            <a:ext cx="1802154" cy="430887"/>
          </a:xfrm>
          <a:prstGeom prst="rect">
            <a:avLst/>
          </a:prstGeom>
          <a:solidFill>
            <a:schemeClr val="accent2">
              <a:lumMod val="60000"/>
              <a:lumOff val="40000"/>
            </a:schemeClr>
          </a:solidFill>
          <a:ln>
            <a:noFill/>
          </a:ln>
          <a:effectLst/>
        </p:spPr>
        <p:txBody>
          <a:bodyPr vert="horz" wrap="square" lIns="0" tIns="0" rIns="0" bIns="0" numCol="1" rtlCol="0" anchor="b" anchorCtr="0" compatLnSpc="1">
            <a:prstTxWarp prst="textNoShape">
              <a:avLst/>
            </a:prstTxWarp>
            <a:spAutoFit/>
          </a:bodyPr>
          <a:lstStyle/>
          <a:p>
            <a:pPr algn="r"/>
            <a:r>
              <a:rPr lang="en-US" b="1" dirty="0"/>
              <a:t>Suburban Outpatient Pavilion, Third Floor</a:t>
            </a:r>
          </a:p>
        </p:txBody>
      </p:sp>
      <p:sp>
        <p:nvSpPr>
          <p:cNvPr id="3" name="TextBox 2">
            <a:extLst>
              <a:ext uri="{FF2B5EF4-FFF2-40B4-BE49-F238E27FC236}">
                <a16:creationId xmlns:a16="http://schemas.microsoft.com/office/drawing/2014/main" id="{4EA8BDE8-13BA-6BDC-8F44-EC9C3647B5F5}"/>
              </a:ext>
            </a:extLst>
          </p:cNvPr>
          <p:cNvSpPr txBox="1"/>
          <p:nvPr/>
        </p:nvSpPr>
        <p:spPr bwMode="auto">
          <a:xfrm>
            <a:off x="9206109" y="4626730"/>
            <a:ext cx="2617704" cy="686791"/>
          </a:xfrm>
          <a:prstGeom prst="rect">
            <a:avLst/>
          </a:prstGeom>
          <a:solidFill>
            <a:schemeClr val="accent2">
              <a:lumMod val="60000"/>
              <a:lumOff val="40000"/>
            </a:schemeClr>
          </a:solidFill>
          <a:ln>
            <a:noFill/>
          </a:ln>
          <a:effectLst/>
        </p:spPr>
        <p:txBody>
          <a:bodyPr vert="horz" wrap="none" lIns="0" tIns="0" rIns="0" bIns="0" numCol="1" rtlCol="0" anchor="b" anchorCtr="0" compatLnSpc="1">
            <a:prstTxWarp prst="textNoShape">
              <a:avLst/>
            </a:prstTxWarp>
            <a:spAutoFit/>
          </a:bodyPr>
          <a:lstStyle/>
          <a:p>
            <a:pPr algn="l">
              <a:lnSpc>
                <a:spcPct val="150000"/>
              </a:lnSpc>
            </a:pPr>
            <a:r>
              <a:rPr lang="en-US" sz="1400" b="1" dirty="0">
                <a:solidFill>
                  <a:schemeClr val="bg1">
                    <a:lumMod val="50000"/>
                  </a:schemeClr>
                </a:solidFill>
              </a:rPr>
              <a:t> </a:t>
            </a:r>
            <a:r>
              <a:rPr lang="en-US" sz="1400" b="1" dirty="0">
                <a:solidFill>
                  <a:schemeClr val="tx1"/>
                </a:solidFill>
              </a:rPr>
              <a:t>Open weekdays; see hours</a:t>
            </a:r>
          </a:p>
          <a:p>
            <a:pPr algn="l">
              <a:lnSpc>
                <a:spcPct val="150000"/>
              </a:lnSpc>
            </a:pPr>
            <a:r>
              <a:rPr lang="en-US" b="1" dirty="0">
                <a:solidFill>
                  <a:schemeClr val="tx1"/>
                </a:solidFill>
              </a:rPr>
              <a:t> + LG Hospital is open Sat. 9-3</a:t>
            </a:r>
            <a:r>
              <a:rPr lang="en-US" dirty="0">
                <a:solidFill>
                  <a:schemeClr val="bg1">
                    <a:lumMod val="50000"/>
                  </a:schemeClr>
                </a:solidFill>
              </a:rPr>
              <a:t> </a:t>
            </a:r>
          </a:p>
          <a:p>
            <a:pPr algn="l">
              <a:lnSpc>
                <a:spcPct val="150000"/>
              </a:lnSpc>
            </a:pPr>
            <a:endParaRPr lang="en-US" sz="200" b="1" dirty="0">
              <a:solidFill>
                <a:schemeClr val="bg1">
                  <a:lumMod val="50000"/>
                </a:schemeClr>
              </a:solidFill>
            </a:endParaRPr>
          </a:p>
        </p:txBody>
      </p:sp>
    </p:spTree>
    <p:extLst>
      <p:ext uri="{BB962C8B-B14F-4D97-AF65-F5344CB8AC3E}">
        <p14:creationId xmlns:p14="http://schemas.microsoft.com/office/powerpoint/2010/main" val="304859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9E684-A19F-69A9-3BC2-81224527ED52}"/>
              </a:ext>
            </a:extLst>
          </p:cNvPr>
          <p:cNvSpPr>
            <a:spLocks noGrp="1"/>
          </p:cNvSpPr>
          <p:nvPr>
            <p:ph type="title"/>
          </p:nvPr>
        </p:nvSpPr>
        <p:spPr/>
        <p:txBody>
          <a:bodyPr/>
          <a:lstStyle/>
          <a:p>
            <a:r>
              <a:rPr lang="en-US" dirty="0"/>
              <a:t>Select </a:t>
            </a:r>
            <a:r>
              <a:rPr lang="en-US" dirty="0">
                <a:solidFill>
                  <a:srgbClr val="0A2972"/>
                </a:solidFill>
              </a:rPr>
              <a:t>Plan Copays </a:t>
            </a:r>
          </a:p>
        </p:txBody>
      </p:sp>
      <p:graphicFrame>
        <p:nvGraphicFramePr>
          <p:cNvPr id="4" name="Content Placeholder 3">
            <a:extLst>
              <a:ext uri="{FF2B5EF4-FFF2-40B4-BE49-F238E27FC236}">
                <a16:creationId xmlns:a16="http://schemas.microsoft.com/office/drawing/2014/main" id="{4A6B9B65-9DDE-FE7C-6036-7FD42F39503C}"/>
              </a:ext>
            </a:extLst>
          </p:cNvPr>
          <p:cNvGraphicFramePr>
            <a:graphicFrameLocks/>
          </p:cNvGraphicFramePr>
          <p:nvPr>
            <p:extLst>
              <p:ext uri="{D42A27DB-BD31-4B8C-83A1-F6EECF244321}">
                <p14:modId xmlns:p14="http://schemas.microsoft.com/office/powerpoint/2010/main" val="736115786"/>
              </p:ext>
            </p:extLst>
          </p:nvPr>
        </p:nvGraphicFramePr>
        <p:xfrm>
          <a:off x="668638" y="1968500"/>
          <a:ext cx="11117385" cy="1854200"/>
        </p:xfrm>
        <a:graphic>
          <a:graphicData uri="http://schemas.openxmlformats.org/drawingml/2006/table">
            <a:tbl>
              <a:tblPr firstRow="1" bandRow="1">
                <a:tableStyleId>{5C22544A-7EE6-4342-B048-85BDC9FD1C3A}</a:tableStyleId>
              </a:tblPr>
              <a:tblGrid>
                <a:gridCol w="3195337">
                  <a:extLst>
                    <a:ext uri="{9D8B030D-6E8A-4147-A177-3AD203B41FA5}">
                      <a16:colId xmlns:a16="http://schemas.microsoft.com/office/drawing/2014/main" val="4140081762"/>
                    </a:ext>
                  </a:extLst>
                </a:gridCol>
                <a:gridCol w="4114800">
                  <a:extLst>
                    <a:ext uri="{9D8B030D-6E8A-4147-A177-3AD203B41FA5}">
                      <a16:colId xmlns:a16="http://schemas.microsoft.com/office/drawing/2014/main" val="2562245640"/>
                    </a:ext>
                  </a:extLst>
                </a:gridCol>
                <a:gridCol w="3807248">
                  <a:extLst>
                    <a:ext uri="{9D8B030D-6E8A-4147-A177-3AD203B41FA5}">
                      <a16:colId xmlns:a16="http://schemas.microsoft.com/office/drawing/2014/main" val="1684604441"/>
                    </a:ext>
                  </a:extLst>
                </a:gridCol>
              </a:tblGrid>
              <a:tr h="37084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A2972"/>
                    </a:solidFill>
                  </a:tcPr>
                </a:tc>
                <a:tc>
                  <a:txBody>
                    <a:bodyPr/>
                    <a:lstStyle/>
                    <a:p>
                      <a:pPr algn="ctr"/>
                      <a:r>
                        <a:rPr lang="en-US" dirty="0"/>
                        <a:t>Convenience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A2972"/>
                    </a:solidFill>
                  </a:tcPr>
                </a:tc>
                <a:tc>
                  <a:txBody>
                    <a:bodyPr/>
                    <a:lstStyle/>
                    <a:p>
                      <a:pPr algn="ctr"/>
                      <a:r>
                        <a:rPr lang="en-US" dirty="0"/>
                        <a:t>Retail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A2972"/>
                    </a:solidFill>
                  </a:tcPr>
                </a:tc>
                <a:extLst>
                  <a:ext uri="{0D108BD9-81ED-4DB2-BD59-A6C34878D82A}">
                    <a16:rowId xmlns:a16="http://schemas.microsoft.com/office/drawing/2014/main" val="3984780874"/>
                  </a:ext>
                </a:extLst>
              </a:tr>
              <a:tr h="370840">
                <a:tc>
                  <a:txBody>
                    <a:bodyPr/>
                    <a:lstStyle/>
                    <a:p>
                      <a:r>
                        <a:rPr lang="en-US" dirty="0"/>
                        <a:t>Generic</a:t>
                      </a:r>
                    </a:p>
                  </a:txBody>
                  <a:tcPr>
                    <a:lnL w="12700" cmpd="sng">
                      <a:noFill/>
                    </a:lnL>
                    <a:lnR w="12700" cmpd="sng">
                      <a:noFill/>
                    </a:lnR>
                    <a:lnT w="38100" cmpd="sng">
                      <a:noFill/>
                    </a:lnT>
                    <a:lnB w="12700" cap="flat" cmpd="sng" algn="ctr">
                      <a:solidFill>
                        <a:srgbClr val="0A29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$5</a:t>
                      </a:r>
                    </a:p>
                  </a:txBody>
                  <a:tcPr>
                    <a:lnL w="12700" cmpd="sng">
                      <a:noFill/>
                    </a:lnL>
                    <a:lnR w="12700" cmpd="sng">
                      <a:noFill/>
                    </a:lnR>
                    <a:lnT w="38100" cmpd="sng">
                      <a:noFill/>
                    </a:lnT>
                    <a:lnB w="12700" cap="flat" cmpd="sng" algn="ctr">
                      <a:solidFill>
                        <a:srgbClr val="0A29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$15</a:t>
                      </a:r>
                    </a:p>
                  </a:txBody>
                  <a:tcPr>
                    <a:lnL w="12700" cmpd="sng">
                      <a:noFill/>
                    </a:lnL>
                    <a:lnR w="12700" cmpd="sng">
                      <a:noFill/>
                    </a:lnR>
                    <a:lnT w="38100" cmpd="sng">
                      <a:noFill/>
                    </a:lnT>
                    <a:lnB w="12700" cap="flat" cmpd="sng" algn="ctr">
                      <a:solidFill>
                        <a:srgbClr val="0A29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3418617"/>
                  </a:ext>
                </a:extLst>
              </a:tr>
              <a:tr h="370840">
                <a:tc>
                  <a:txBody>
                    <a:bodyPr/>
                    <a:lstStyle/>
                    <a:p>
                      <a:r>
                        <a:rPr lang="en-US" dirty="0"/>
                        <a:t>Brand preferred</a:t>
                      </a:r>
                    </a:p>
                  </a:txBody>
                  <a:tcPr>
                    <a:lnL w="12700" cmpd="sng">
                      <a:noFill/>
                    </a:lnL>
                    <a:lnR w="12700" cmpd="sng">
                      <a:noFill/>
                    </a:lnR>
                    <a:lnT w="12700" cap="flat" cmpd="sng" algn="ctr">
                      <a:solidFill>
                        <a:srgbClr val="0A2972"/>
                      </a:solidFill>
                      <a:prstDash val="solid"/>
                      <a:round/>
                      <a:headEnd type="none" w="med" len="med"/>
                      <a:tailEnd type="none" w="med" len="med"/>
                    </a:lnT>
                    <a:lnB w="12700" cap="flat" cmpd="sng" algn="ctr">
                      <a:solidFill>
                        <a:srgbClr val="0A29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$15</a:t>
                      </a:r>
                    </a:p>
                  </a:txBody>
                  <a:tcPr>
                    <a:lnL w="12700" cmpd="sng">
                      <a:noFill/>
                    </a:lnL>
                    <a:lnR w="12700" cmpd="sng">
                      <a:noFill/>
                    </a:lnR>
                    <a:lnT w="12700" cap="flat" cmpd="sng" algn="ctr">
                      <a:solidFill>
                        <a:srgbClr val="0A2972"/>
                      </a:solidFill>
                      <a:prstDash val="solid"/>
                      <a:round/>
                      <a:headEnd type="none" w="med" len="med"/>
                      <a:tailEnd type="none" w="med" len="med"/>
                    </a:lnT>
                    <a:lnB w="12700" cap="flat" cmpd="sng" algn="ctr">
                      <a:solidFill>
                        <a:srgbClr val="0A29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$45</a:t>
                      </a:r>
                    </a:p>
                  </a:txBody>
                  <a:tcPr>
                    <a:lnL w="12700" cmpd="sng">
                      <a:noFill/>
                    </a:lnL>
                    <a:lnR w="12700" cmpd="sng">
                      <a:noFill/>
                    </a:lnR>
                    <a:lnT w="12700" cap="flat" cmpd="sng" algn="ctr">
                      <a:solidFill>
                        <a:srgbClr val="0A2972"/>
                      </a:solidFill>
                      <a:prstDash val="solid"/>
                      <a:round/>
                      <a:headEnd type="none" w="med" len="med"/>
                      <a:tailEnd type="none" w="med" len="med"/>
                    </a:lnT>
                    <a:lnB w="12700" cap="flat" cmpd="sng" algn="ctr">
                      <a:solidFill>
                        <a:srgbClr val="0A29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8468273"/>
                  </a:ext>
                </a:extLst>
              </a:tr>
              <a:tr h="370840">
                <a:tc>
                  <a:txBody>
                    <a:bodyPr/>
                    <a:lstStyle/>
                    <a:p>
                      <a:r>
                        <a:rPr lang="en-US" dirty="0"/>
                        <a:t>Brand non-preferred</a:t>
                      </a:r>
                    </a:p>
                  </a:txBody>
                  <a:tcPr>
                    <a:lnL w="12700" cmpd="sng">
                      <a:noFill/>
                    </a:lnL>
                    <a:lnR w="12700" cmpd="sng">
                      <a:noFill/>
                    </a:lnR>
                    <a:lnT w="12700" cap="flat" cmpd="sng" algn="ctr">
                      <a:solidFill>
                        <a:srgbClr val="0A2972"/>
                      </a:solidFill>
                      <a:prstDash val="solid"/>
                      <a:round/>
                      <a:headEnd type="none" w="med" len="med"/>
                      <a:tailEnd type="none" w="med" len="med"/>
                    </a:lnT>
                    <a:lnB w="12700" cap="flat" cmpd="sng" algn="ctr">
                      <a:solidFill>
                        <a:srgbClr val="0A29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$30</a:t>
                      </a:r>
                    </a:p>
                  </a:txBody>
                  <a:tcPr>
                    <a:lnL w="12700" cmpd="sng">
                      <a:noFill/>
                    </a:lnL>
                    <a:lnR w="12700" cmpd="sng">
                      <a:noFill/>
                    </a:lnR>
                    <a:lnT w="12700" cap="flat" cmpd="sng" algn="ctr">
                      <a:solidFill>
                        <a:srgbClr val="0A2972"/>
                      </a:solidFill>
                      <a:prstDash val="solid"/>
                      <a:round/>
                      <a:headEnd type="none" w="med" len="med"/>
                      <a:tailEnd type="none" w="med" len="med"/>
                    </a:lnT>
                    <a:lnB w="12700" cap="flat" cmpd="sng" algn="ctr">
                      <a:solidFill>
                        <a:srgbClr val="0A29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$75</a:t>
                      </a:r>
                    </a:p>
                  </a:txBody>
                  <a:tcPr>
                    <a:lnL w="12700" cmpd="sng">
                      <a:noFill/>
                    </a:lnL>
                    <a:lnR w="12700" cmpd="sng">
                      <a:noFill/>
                    </a:lnR>
                    <a:lnT w="12700" cap="flat" cmpd="sng" algn="ctr">
                      <a:solidFill>
                        <a:srgbClr val="0A2972"/>
                      </a:solidFill>
                      <a:prstDash val="solid"/>
                      <a:round/>
                      <a:headEnd type="none" w="med" len="med"/>
                      <a:tailEnd type="none" w="med" len="med"/>
                    </a:lnT>
                    <a:lnB w="12700" cap="flat" cmpd="sng" algn="ctr">
                      <a:solidFill>
                        <a:srgbClr val="0A29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8047563"/>
                  </a:ext>
                </a:extLst>
              </a:tr>
              <a:tr h="370840">
                <a:tc>
                  <a:txBody>
                    <a:bodyPr/>
                    <a:lstStyle/>
                    <a:p>
                      <a:r>
                        <a:rPr lang="en-US" dirty="0"/>
                        <a:t>Specialty</a:t>
                      </a:r>
                    </a:p>
                  </a:txBody>
                  <a:tcPr>
                    <a:lnL w="12700" cmpd="sng">
                      <a:noFill/>
                    </a:lnL>
                    <a:lnR w="12700" cmpd="sng">
                      <a:noFill/>
                    </a:lnR>
                    <a:lnT w="12700" cap="flat" cmpd="sng" algn="ctr">
                      <a:solidFill>
                        <a:srgbClr val="0A2972"/>
                      </a:solidFill>
                      <a:prstDash val="solid"/>
                      <a:round/>
                      <a:headEnd type="none" w="med" len="med"/>
                      <a:tailEnd type="none" w="med" len="med"/>
                    </a:lnT>
                    <a:lnB w="12700" cap="flat" cmpd="sng" algn="ctr">
                      <a:solidFill>
                        <a:srgbClr val="0A29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a:t>
                      </a:r>
                    </a:p>
                  </a:txBody>
                  <a:tcPr>
                    <a:lnL w="12700" cmpd="sng">
                      <a:noFill/>
                    </a:lnL>
                    <a:lnR w="12700" cmpd="sng">
                      <a:noFill/>
                    </a:lnR>
                    <a:lnT w="12700" cap="flat" cmpd="sng" algn="ctr">
                      <a:solidFill>
                        <a:srgbClr val="0A2972"/>
                      </a:solidFill>
                      <a:prstDash val="solid"/>
                      <a:round/>
                      <a:headEnd type="none" w="med" len="med"/>
                      <a:tailEnd type="none" w="med" len="med"/>
                    </a:lnT>
                    <a:lnB w="12700" cap="flat" cmpd="sng" algn="ctr">
                      <a:solidFill>
                        <a:srgbClr val="0A29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NA</a:t>
                      </a:r>
                    </a:p>
                  </a:txBody>
                  <a:tcPr>
                    <a:lnL w="12700" cmpd="sng">
                      <a:noFill/>
                    </a:lnL>
                    <a:lnR w="12700" cmpd="sng">
                      <a:noFill/>
                    </a:lnR>
                    <a:lnT w="12700" cap="flat" cmpd="sng" algn="ctr">
                      <a:solidFill>
                        <a:srgbClr val="0A2972"/>
                      </a:solidFill>
                      <a:prstDash val="solid"/>
                      <a:round/>
                      <a:headEnd type="none" w="med" len="med"/>
                      <a:tailEnd type="none" w="med" len="med"/>
                    </a:lnT>
                    <a:lnB w="12700" cap="flat" cmpd="sng" algn="ctr">
                      <a:solidFill>
                        <a:srgbClr val="0A29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7880020"/>
                  </a:ext>
                </a:extLst>
              </a:tr>
            </a:tbl>
          </a:graphicData>
        </a:graphic>
      </p:graphicFrame>
      <p:sp>
        <p:nvSpPr>
          <p:cNvPr id="5" name="TextBox 4">
            <a:extLst>
              <a:ext uri="{FF2B5EF4-FFF2-40B4-BE49-F238E27FC236}">
                <a16:creationId xmlns:a16="http://schemas.microsoft.com/office/drawing/2014/main" id="{CC186F51-C2E3-5B8E-8B07-D5254E33F133}"/>
              </a:ext>
            </a:extLst>
          </p:cNvPr>
          <p:cNvSpPr txBox="1"/>
          <p:nvPr/>
        </p:nvSpPr>
        <p:spPr bwMode="auto">
          <a:xfrm>
            <a:off x="637309" y="1085395"/>
            <a:ext cx="110005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2400" b="1" dirty="0">
                <a:solidFill>
                  <a:schemeClr val="bg1">
                    <a:lumMod val="50000"/>
                  </a:schemeClr>
                </a:solidFill>
              </a:rPr>
              <a:t>30-day supply</a:t>
            </a:r>
          </a:p>
        </p:txBody>
      </p:sp>
    </p:spTree>
    <p:extLst>
      <p:ext uri="{BB962C8B-B14F-4D97-AF65-F5344CB8AC3E}">
        <p14:creationId xmlns:p14="http://schemas.microsoft.com/office/powerpoint/2010/main" val="3035011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9E684-A19F-69A9-3BC2-81224527ED52}"/>
              </a:ext>
            </a:extLst>
          </p:cNvPr>
          <p:cNvSpPr>
            <a:spLocks noGrp="1"/>
          </p:cNvSpPr>
          <p:nvPr>
            <p:ph type="title"/>
          </p:nvPr>
        </p:nvSpPr>
        <p:spPr/>
        <p:txBody>
          <a:bodyPr/>
          <a:lstStyle/>
          <a:p>
            <a:r>
              <a:rPr lang="en-US" dirty="0"/>
              <a:t>Consumer </a:t>
            </a:r>
            <a:r>
              <a:rPr lang="en-US" dirty="0">
                <a:solidFill>
                  <a:srgbClr val="0A2972"/>
                </a:solidFill>
              </a:rPr>
              <a:t>Plan Copays (after deductible)</a:t>
            </a:r>
          </a:p>
        </p:txBody>
      </p:sp>
      <p:graphicFrame>
        <p:nvGraphicFramePr>
          <p:cNvPr id="4" name="Content Placeholder 3">
            <a:extLst>
              <a:ext uri="{FF2B5EF4-FFF2-40B4-BE49-F238E27FC236}">
                <a16:creationId xmlns:a16="http://schemas.microsoft.com/office/drawing/2014/main" id="{4A6B9B65-9DDE-FE7C-6036-7FD42F39503C}"/>
              </a:ext>
            </a:extLst>
          </p:cNvPr>
          <p:cNvGraphicFramePr>
            <a:graphicFrameLocks/>
          </p:cNvGraphicFramePr>
          <p:nvPr>
            <p:extLst>
              <p:ext uri="{D42A27DB-BD31-4B8C-83A1-F6EECF244321}">
                <p14:modId xmlns:p14="http://schemas.microsoft.com/office/powerpoint/2010/main" val="3269385408"/>
              </p:ext>
            </p:extLst>
          </p:nvPr>
        </p:nvGraphicFramePr>
        <p:xfrm>
          <a:off x="668638" y="1981200"/>
          <a:ext cx="11117385" cy="1854200"/>
        </p:xfrm>
        <a:graphic>
          <a:graphicData uri="http://schemas.openxmlformats.org/drawingml/2006/table">
            <a:tbl>
              <a:tblPr firstRow="1" bandRow="1">
                <a:tableStyleId>{5C22544A-7EE6-4342-B048-85BDC9FD1C3A}</a:tableStyleId>
              </a:tblPr>
              <a:tblGrid>
                <a:gridCol w="3195337">
                  <a:extLst>
                    <a:ext uri="{9D8B030D-6E8A-4147-A177-3AD203B41FA5}">
                      <a16:colId xmlns:a16="http://schemas.microsoft.com/office/drawing/2014/main" val="4140081762"/>
                    </a:ext>
                  </a:extLst>
                </a:gridCol>
                <a:gridCol w="4114800">
                  <a:extLst>
                    <a:ext uri="{9D8B030D-6E8A-4147-A177-3AD203B41FA5}">
                      <a16:colId xmlns:a16="http://schemas.microsoft.com/office/drawing/2014/main" val="2562245640"/>
                    </a:ext>
                  </a:extLst>
                </a:gridCol>
                <a:gridCol w="3807248">
                  <a:extLst>
                    <a:ext uri="{9D8B030D-6E8A-4147-A177-3AD203B41FA5}">
                      <a16:colId xmlns:a16="http://schemas.microsoft.com/office/drawing/2014/main" val="1684604441"/>
                    </a:ext>
                  </a:extLst>
                </a:gridCol>
              </a:tblGrid>
              <a:tr h="37084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B0C26"/>
                    </a:solidFill>
                  </a:tcPr>
                </a:tc>
                <a:tc>
                  <a:txBody>
                    <a:bodyPr/>
                    <a:lstStyle/>
                    <a:p>
                      <a:pPr algn="ctr"/>
                      <a:r>
                        <a:rPr lang="en-US" dirty="0"/>
                        <a:t>Convenience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B0C26"/>
                    </a:solidFill>
                  </a:tcPr>
                </a:tc>
                <a:tc>
                  <a:txBody>
                    <a:bodyPr/>
                    <a:lstStyle/>
                    <a:p>
                      <a:pPr algn="ctr"/>
                      <a:r>
                        <a:rPr lang="en-US" dirty="0"/>
                        <a:t>Retail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B0C26"/>
                    </a:solidFill>
                  </a:tcPr>
                </a:tc>
                <a:extLst>
                  <a:ext uri="{0D108BD9-81ED-4DB2-BD59-A6C34878D82A}">
                    <a16:rowId xmlns:a16="http://schemas.microsoft.com/office/drawing/2014/main" val="3984780874"/>
                  </a:ext>
                </a:extLst>
              </a:tr>
              <a:tr h="370840">
                <a:tc>
                  <a:txBody>
                    <a:bodyPr/>
                    <a:lstStyle/>
                    <a:p>
                      <a:r>
                        <a:rPr lang="en-US" dirty="0"/>
                        <a:t>Generic</a:t>
                      </a:r>
                    </a:p>
                  </a:txBody>
                  <a:tcPr>
                    <a:lnL w="12700" cmpd="sng">
                      <a:noFill/>
                    </a:lnL>
                    <a:lnR w="12700" cmpd="sng">
                      <a:noFill/>
                    </a:lnR>
                    <a:lnT w="38100" cmpd="sng">
                      <a:noFill/>
                    </a:lnT>
                    <a:lnB w="12700" cap="flat" cmpd="sng" algn="ctr">
                      <a:solidFill>
                        <a:srgbClr val="8B0C2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$5</a:t>
                      </a:r>
                    </a:p>
                  </a:txBody>
                  <a:tcPr>
                    <a:lnL w="12700" cmpd="sng">
                      <a:noFill/>
                    </a:lnL>
                    <a:lnR w="12700" cmpd="sng">
                      <a:noFill/>
                    </a:lnR>
                    <a:lnT w="38100" cmpd="sng">
                      <a:noFill/>
                    </a:lnT>
                    <a:lnB w="12700" cap="flat" cmpd="sng" algn="ctr">
                      <a:solidFill>
                        <a:srgbClr val="8B0C2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$10</a:t>
                      </a:r>
                    </a:p>
                  </a:txBody>
                  <a:tcPr>
                    <a:lnL w="12700" cmpd="sng">
                      <a:noFill/>
                    </a:lnL>
                    <a:lnR w="12700" cmpd="sng">
                      <a:noFill/>
                    </a:lnR>
                    <a:lnT w="38100" cmpd="sng">
                      <a:noFill/>
                    </a:lnT>
                    <a:lnB w="12700" cap="flat" cmpd="sng" algn="ctr">
                      <a:solidFill>
                        <a:srgbClr val="8B0C2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3418617"/>
                  </a:ext>
                </a:extLst>
              </a:tr>
              <a:tr h="370840">
                <a:tc>
                  <a:txBody>
                    <a:bodyPr/>
                    <a:lstStyle/>
                    <a:p>
                      <a:r>
                        <a:rPr lang="en-US" dirty="0"/>
                        <a:t>Brand preferred</a:t>
                      </a:r>
                    </a:p>
                  </a:txBody>
                  <a:tcPr>
                    <a:lnL w="12700" cmpd="sng">
                      <a:noFill/>
                    </a:lnL>
                    <a:lnR w="12700" cmpd="sng">
                      <a:noFill/>
                    </a:lnR>
                    <a:lnT w="12700" cap="flat" cmpd="sng" algn="ctr">
                      <a:solidFill>
                        <a:srgbClr val="8B0C26"/>
                      </a:solidFill>
                      <a:prstDash val="solid"/>
                      <a:round/>
                      <a:headEnd type="none" w="med" len="med"/>
                      <a:tailEnd type="none" w="med" len="med"/>
                    </a:lnT>
                    <a:lnB w="12700" cap="flat" cmpd="sng" algn="ctr">
                      <a:solidFill>
                        <a:srgbClr val="8B0C2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$15</a:t>
                      </a:r>
                    </a:p>
                  </a:txBody>
                  <a:tcPr>
                    <a:lnL w="12700" cmpd="sng">
                      <a:noFill/>
                    </a:lnL>
                    <a:lnR w="12700" cmpd="sng">
                      <a:noFill/>
                    </a:lnR>
                    <a:lnT w="12700" cap="flat" cmpd="sng" algn="ctr">
                      <a:solidFill>
                        <a:srgbClr val="8B0C26"/>
                      </a:solidFill>
                      <a:prstDash val="solid"/>
                      <a:round/>
                      <a:headEnd type="none" w="med" len="med"/>
                      <a:tailEnd type="none" w="med" len="med"/>
                    </a:lnT>
                    <a:lnB w="12700" cap="flat" cmpd="sng" algn="ctr">
                      <a:solidFill>
                        <a:srgbClr val="8B0C2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$30</a:t>
                      </a:r>
                    </a:p>
                  </a:txBody>
                  <a:tcPr>
                    <a:lnL w="12700" cmpd="sng">
                      <a:noFill/>
                    </a:lnL>
                    <a:lnR w="12700" cmpd="sng">
                      <a:noFill/>
                    </a:lnR>
                    <a:lnT w="12700" cap="flat" cmpd="sng" algn="ctr">
                      <a:solidFill>
                        <a:srgbClr val="8B0C26"/>
                      </a:solidFill>
                      <a:prstDash val="solid"/>
                      <a:round/>
                      <a:headEnd type="none" w="med" len="med"/>
                      <a:tailEnd type="none" w="med" len="med"/>
                    </a:lnT>
                    <a:lnB w="12700" cap="flat" cmpd="sng" algn="ctr">
                      <a:solidFill>
                        <a:srgbClr val="8B0C2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8468273"/>
                  </a:ext>
                </a:extLst>
              </a:tr>
              <a:tr h="370840">
                <a:tc>
                  <a:txBody>
                    <a:bodyPr/>
                    <a:lstStyle/>
                    <a:p>
                      <a:r>
                        <a:rPr lang="en-US" dirty="0"/>
                        <a:t>Brand non-preferred</a:t>
                      </a:r>
                    </a:p>
                  </a:txBody>
                  <a:tcPr>
                    <a:lnL w="12700" cmpd="sng">
                      <a:noFill/>
                    </a:lnL>
                    <a:lnR w="12700" cmpd="sng">
                      <a:noFill/>
                    </a:lnR>
                    <a:lnT w="12700" cap="flat" cmpd="sng" algn="ctr">
                      <a:solidFill>
                        <a:srgbClr val="8B0C26"/>
                      </a:solidFill>
                      <a:prstDash val="solid"/>
                      <a:round/>
                      <a:headEnd type="none" w="med" len="med"/>
                      <a:tailEnd type="none" w="med" len="med"/>
                    </a:lnT>
                    <a:lnB w="12700" cap="flat" cmpd="sng" algn="ctr">
                      <a:solidFill>
                        <a:srgbClr val="8B0C2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$30</a:t>
                      </a:r>
                    </a:p>
                  </a:txBody>
                  <a:tcPr>
                    <a:lnL w="12700" cmpd="sng">
                      <a:noFill/>
                    </a:lnL>
                    <a:lnR w="12700" cmpd="sng">
                      <a:noFill/>
                    </a:lnR>
                    <a:lnT w="12700" cap="flat" cmpd="sng" algn="ctr">
                      <a:solidFill>
                        <a:srgbClr val="8B0C26"/>
                      </a:solidFill>
                      <a:prstDash val="solid"/>
                      <a:round/>
                      <a:headEnd type="none" w="med" len="med"/>
                      <a:tailEnd type="none" w="med" len="med"/>
                    </a:lnT>
                    <a:lnB w="12700" cap="flat" cmpd="sng" algn="ctr">
                      <a:solidFill>
                        <a:srgbClr val="8B0C2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$60</a:t>
                      </a:r>
                    </a:p>
                  </a:txBody>
                  <a:tcPr>
                    <a:lnL w="12700" cmpd="sng">
                      <a:noFill/>
                    </a:lnL>
                    <a:lnR w="12700" cmpd="sng">
                      <a:noFill/>
                    </a:lnR>
                    <a:lnT w="12700" cap="flat" cmpd="sng" algn="ctr">
                      <a:solidFill>
                        <a:srgbClr val="8B0C26"/>
                      </a:solidFill>
                      <a:prstDash val="solid"/>
                      <a:round/>
                      <a:headEnd type="none" w="med" len="med"/>
                      <a:tailEnd type="none" w="med" len="med"/>
                    </a:lnT>
                    <a:lnB w="12700" cap="flat" cmpd="sng" algn="ctr">
                      <a:solidFill>
                        <a:srgbClr val="8B0C2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8047563"/>
                  </a:ext>
                </a:extLst>
              </a:tr>
              <a:tr h="370840">
                <a:tc>
                  <a:txBody>
                    <a:bodyPr/>
                    <a:lstStyle/>
                    <a:p>
                      <a:r>
                        <a:rPr lang="en-US" dirty="0"/>
                        <a:t>Specialty</a:t>
                      </a:r>
                    </a:p>
                  </a:txBody>
                  <a:tcPr>
                    <a:lnL w="12700" cmpd="sng">
                      <a:noFill/>
                    </a:lnL>
                    <a:lnR w="12700" cmpd="sng">
                      <a:noFill/>
                    </a:lnR>
                    <a:lnT w="12700" cap="flat" cmpd="sng" algn="ctr">
                      <a:solidFill>
                        <a:srgbClr val="8B0C26"/>
                      </a:solidFill>
                      <a:prstDash val="solid"/>
                      <a:round/>
                      <a:headEnd type="none" w="med" len="med"/>
                      <a:tailEnd type="none" w="med" len="med"/>
                    </a:lnT>
                    <a:lnB w="12700" cap="flat" cmpd="sng" algn="ctr">
                      <a:solidFill>
                        <a:srgbClr val="8B0C2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$0</a:t>
                      </a:r>
                    </a:p>
                  </a:txBody>
                  <a:tcPr>
                    <a:lnL w="12700" cmpd="sng">
                      <a:noFill/>
                    </a:lnL>
                    <a:lnR w="12700" cmpd="sng">
                      <a:noFill/>
                    </a:lnR>
                    <a:lnT w="12700" cap="flat" cmpd="sng" algn="ctr">
                      <a:solidFill>
                        <a:srgbClr val="8B0C26"/>
                      </a:solidFill>
                      <a:prstDash val="solid"/>
                      <a:round/>
                      <a:headEnd type="none" w="med" len="med"/>
                      <a:tailEnd type="none" w="med" len="med"/>
                    </a:lnT>
                    <a:lnB w="12700" cap="flat" cmpd="sng" algn="ctr">
                      <a:solidFill>
                        <a:srgbClr val="8B0C2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NA</a:t>
                      </a:r>
                    </a:p>
                  </a:txBody>
                  <a:tcPr>
                    <a:lnL w="12700" cmpd="sng">
                      <a:noFill/>
                    </a:lnL>
                    <a:lnR w="12700" cmpd="sng">
                      <a:noFill/>
                    </a:lnR>
                    <a:lnT w="12700" cap="flat" cmpd="sng" algn="ctr">
                      <a:solidFill>
                        <a:srgbClr val="8B0C26"/>
                      </a:solidFill>
                      <a:prstDash val="solid"/>
                      <a:round/>
                      <a:headEnd type="none" w="med" len="med"/>
                      <a:tailEnd type="none" w="med" len="med"/>
                    </a:lnT>
                    <a:lnB w="12700" cap="flat" cmpd="sng" algn="ctr">
                      <a:solidFill>
                        <a:srgbClr val="8B0C2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7880020"/>
                  </a:ext>
                </a:extLst>
              </a:tr>
            </a:tbl>
          </a:graphicData>
        </a:graphic>
      </p:graphicFrame>
      <p:sp>
        <p:nvSpPr>
          <p:cNvPr id="3" name="TextBox 2">
            <a:extLst>
              <a:ext uri="{FF2B5EF4-FFF2-40B4-BE49-F238E27FC236}">
                <a16:creationId xmlns:a16="http://schemas.microsoft.com/office/drawing/2014/main" id="{D3A52957-72CD-D8FB-EB79-CD031553360C}"/>
              </a:ext>
            </a:extLst>
          </p:cNvPr>
          <p:cNvSpPr txBox="1"/>
          <p:nvPr/>
        </p:nvSpPr>
        <p:spPr bwMode="auto">
          <a:xfrm>
            <a:off x="637309" y="1085395"/>
            <a:ext cx="110005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2400" b="1" dirty="0">
                <a:solidFill>
                  <a:schemeClr val="bg1">
                    <a:lumMod val="50000"/>
                  </a:schemeClr>
                </a:solidFill>
              </a:rPr>
              <a:t>30-day supply</a:t>
            </a:r>
          </a:p>
        </p:txBody>
      </p:sp>
    </p:spTree>
    <p:extLst>
      <p:ext uri="{BB962C8B-B14F-4D97-AF65-F5344CB8AC3E}">
        <p14:creationId xmlns:p14="http://schemas.microsoft.com/office/powerpoint/2010/main" val="3227856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7FAF02-8AB3-F16A-C3AC-D3FE283D9A98}"/>
              </a:ext>
            </a:extLst>
          </p:cNvPr>
          <p:cNvSpPr txBox="1"/>
          <p:nvPr/>
        </p:nvSpPr>
        <p:spPr bwMode="auto">
          <a:xfrm>
            <a:off x="6057900" y="1650329"/>
            <a:ext cx="4409574" cy="64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lnSpc>
                <a:spcPct val="150000"/>
              </a:lnSpc>
            </a:pPr>
            <a:r>
              <a:rPr lang="en-US" sz="3200" b="1" dirty="0">
                <a:solidFill>
                  <a:schemeClr val="bg1">
                    <a:lumMod val="50000"/>
                  </a:schemeClr>
                </a:solidFill>
              </a:rPr>
              <a:t>liviniti.com/members</a:t>
            </a:r>
          </a:p>
        </p:txBody>
      </p:sp>
      <p:sp>
        <p:nvSpPr>
          <p:cNvPr id="4" name="Title 1">
            <a:extLst>
              <a:ext uri="{FF2B5EF4-FFF2-40B4-BE49-F238E27FC236}">
                <a16:creationId xmlns:a16="http://schemas.microsoft.com/office/drawing/2014/main" id="{DDAEAD05-1817-B9DA-37B7-A3FD74DC6E2F}"/>
              </a:ext>
            </a:extLst>
          </p:cNvPr>
          <p:cNvSpPr>
            <a:spLocks noGrp="1"/>
          </p:cNvSpPr>
          <p:nvPr>
            <p:ph type="title"/>
          </p:nvPr>
        </p:nvSpPr>
        <p:spPr>
          <a:xfrm>
            <a:off x="605368" y="476872"/>
            <a:ext cx="11074576" cy="461665"/>
          </a:xfrm>
        </p:spPr>
        <p:txBody>
          <a:bodyPr/>
          <a:lstStyle/>
          <a:p>
            <a:r>
              <a:rPr lang="en-US" dirty="0"/>
              <a:t>Retail Options: </a:t>
            </a:r>
            <a:r>
              <a:rPr lang="en-US" dirty="0" err="1"/>
              <a:t>Liviniti</a:t>
            </a:r>
            <a:r>
              <a:rPr lang="en-US" dirty="0"/>
              <a:t> Network</a:t>
            </a:r>
          </a:p>
        </p:txBody>
      </p:sp>
      <p:pic>
        <p:nvPicPr>
          <p:cNvPr id="6" name="Picture 5">
            <a:extLst>
              <a:ext uri="{FF2B5EF4-FFF2-40B4-BE49-F238E27FC236}">
                <a16:creationId xmlns:a16="http://schemas.microsoft.com/office/drawing/2014/main" id="{B9D3AD8D-6D56-F02B-B89B-E3BC71864A15}"/>
              </a:ext>
            </a:extLst>
          </p:cNvPr>
          <p:cNvPicPr>
            <a:picLocks noChangeAspect="1"/>
          </p:cNvPicPr>
          <p:nvPr/>
        </p:nvPicPr>
        <p:blipFill>
          <a:blip r:embed="rId3"/>
          <a:stretch>
            <a:fillRect/>
          </a:stretch>
        </p:blipFill>
        <p:spPr>
          <a:xfrm>
            <a:off x="3282043" y="1575780"/>
            <a:ext cx="1904401" cy="4045629"/>
          </a:xfrm>
          <a:prstGeom prst="rect">
            <a:avLst/>
          </a:prstGeom>
          <a:ln>
            <a:solidFill>
              <a:schemeClr val="bg1">
                <a:lumMod val="75000"/>
              </a:schemeClr>
            </a:solidFill>
          </a:ln>
        </p:spPr>
      </p:pic>
      <p:sp>
        <p:nvSpPr>
          <p:cNvPr id="3" name="Content Placeholder 12">
            <a:extLst>
              <a:ext uri="{FF2B5EF4-FFF2-40B4-BE49-F238E27FC236}">
                <a16:creationId xmlns:a16="http://schemas.microsoft.com/office/drawing/2014/main" id="{F1FC15A9-671D-0783-7474-16B35306BC93}"/>
              </a:ext>
            </a:extLst>
          </p:cNvPr>
          <p:cNvSpPr txBox="1">
            <a:spLocks/>
          </p:cNvSpPr>
          <p:nvPr/>
        </p:nvSpPr>
        <p:spPr>
          <a:xfrm>
            <a:off x="5969535" y="2518611"/>
            <a:ext cx="5266501" cy="1820778"/>
          </a:xfrm>
          <a:prstGeom prst="rect">
            <a:avLst/>
          </a:prstGeom>
        </p:spPr>
        <p:txBody>
          <a:bodyPr/>
          <a:lstStyle>
            <a:lvl1pPr marL="242888" indent="-242888" algn="l" defTabSz="901700" rtl="0" eaLnBrk="1" fontAlgn="base" hangingPunct="1">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1" fontAlgn="base" hangingPunct="1">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1" fontAlgn="base" hangingPunct="1">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1" fontAlgn="base" hangingPunct="1">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1" fontAlgn="base" hangingPunct="1">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indent="-346075">
              <a:lnSpc>
                <a:spcPct val="107000"/>
              </a:lnSpc>
              <a:spcBef>
                <a:spcPts val="0"/>
              </a:spcBef>
              <a:spcAft>
                <a:spcPts val="600"/>
              </a:spcAft>
            </a:pPr>
            <a:r>
              <a:rPr lang="en-US" sz="2400" kern="100" dirty="0">
                <a:latin typeface="Arial" panose="020B0604020202020204" pitchFamily="34" charset="0"/>
                <a:ea typeface="Calibri" panose="020F0502020204030204" pitchFamily="34" charset="0"/>
                <a:cs typeface="Times New Roman" panose="02020603050405020304" pitchFamily="18" charset="0"/>
              </a:rPr>
              <a:t>Look up drug prices</a:t>
            </a:r>
          </a:p>
          <a:p>
            <a:pPr marL="346075" indent="-346075">
              <a:lnSpc>
                <a:spcPct val="107000"/>
              </a:lnSpc>
              <a:spcBef>
                <a:spcPts val="0"/>
              </a:spcBef>
              <a:spcAft>
                <a:spcPts val="600"/>
              </a:spcAft>
            </a:pPr>
            <a:r>
              <a:rPr lang="en-US" sz="2400" kern="100" dirty="0">
                <a:latin typeface="Arial" panose="020B0604020202020204" pitchFamily="34" charset="0"/>
                <a:ea typeface="Calibri" panose="020F0502020204030204" pitchFamily="34" charset="0"/>
                <a:cs typeface="Times New Roman" panose="02020603050405020304" pitchFamily="18" charset="0"/>
              </a:rPr>
              <a:t>Get a digital ID card</a:t>
            </a:r>
          </a:p>
          <a:p>
            <a:pPr marL="346075" indent="-346075">
              <a:lnSpc>
                <a:spcPct val="107000"/>
              </a:lnSpc>
              <a:spcBef>
                <a:spcPts val="0"/>
              </a:spcBef>
              <a:spcAft>
                <a:spcPts val="600"/>
              </a:spcAft>
            </a:pPr>
            <a:r>
              <a:rPr lang="en-US" sz="2400" kern="100" dirty="0">
                <a:latin typeface="Arial" panose="020B0604020202020204" pitchFamily="34" charset="0"/>
                <a:ea typeface="Calibri" panose="020F0502020204030204" pitchFamily="34" charset="0"/>
                <a:cs typeface="Times New Roman" panose="02020603050405020304" pitchFamily="18" charset="0"/>
              </a:rPr>
              <a:t>Check prior authorization status</a:t>
            </a:r>
          </a:p>
          <a:p>
            <a:pPr marL="346075" indent="-346075">
              <a:lnSpc>
                <a:spcPct val="107000"/>
              </a:lnSpc>
              <a:spcBef>
                <a:spcPts val="0"/>
              </a:spcBef>
              <a:spcAft>
                <a:spcPts val="600"/>
              </a:spcAft>
            </a:pPr>
            <a:r>
              <a:rPr lang="en-US" sz="2400" kern="100" dirty="0">
                <a:latin typeface="Arial" panose="020B0604020202020204" pitchFamily="34" charset="0"/>
                <a:ea typeface="Calibri" panose="020F0502020204030204" pitchFamily="34" charset="0"/>
                <a:cs typeface="Times New Roman" panose="02020603050405020304" pitchFamily="18" charset="0"/>
              </a:rPr>
              <a:t>And more</a:t>
            </a:r>
            <a:endParaRPr lang="en-US" sz="2400" dirty="0"/>
          </a:p>
        </p:txBody>
      </p:sp>
    </p:spTree>
    <p:extLst>
      <p:ext uri="{BB962C8B-B14F-4D97-AF65-F5344CB8AC3E}">
        <p14:creationId xmlns:p14="http://schemas.microsoft.com/office/powerpoint/2010/main" val="2966901346"/>
      </p:ext>
    </p:extLst>
  </p:cSld>
  <p:clrMapOvr>
    <a:masterClrMapping/>
  </p:clrMapOvr>
</p:sld>
</file>

<file path=ppt/theme/theme1.xml><?xml version="1.0" encoding="utf-8"?>
<a:theme xmlns:a="http://schemas.openxmlformats.org/drawingml/2006/main" name="Penn Medicine Template 2009">
  <a:themeElements>
    <a:clrScheme name="Penn 2018 Color Palette">
      <a:dk1>
        <a:srgbClr val="002243"/>
      </a:dk1>
      <a:lt1>
        <a:srgbClr val="FFFFFF"/>
      </a:lt1>
      <a:dk2>
        <a:srgbClr val="800000"/>
      </a:dk2>
      <a:lt2>
        <a:srgbClr val="B4B5B4"/>
      </a:lt2>
      <a:accent1>
        <a:srgbClr val="326B8B"/>
      </a:accent1>
      <a:accent2>
        <a:srgbClr val="64A4D6"/>
      </a:accent2>
      <a:accent3>
        <a:srgbClr val="022D75"/>
      </a:accent3>
      <a:accent4>
        <a:srgbClr val="C4CE41"/>
      </a:accent4>
      <a:accent5>
        <a:srgbClr val="D75539"/>
      </a:accent5>
      <a:accent6>
        <a:srgbClr val="F7BA01"/>
      </a:accent6>
      <a:hlink>
        <a:srgbClr val="022D75"/>
      </a:hlink>
      <a:folHlink>
        <a:srgbClr val="7F0D00"/>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spAutoFit/>
      </a:bodyPr>
      <a:lstStyle>
        <a:defPPr algn="l">
          <a:defRPr sz="1400" b="1" dirty="0" smtClean="0">
            <a:solidFill>
              <a:schemeClr val="bg1">
                <a:lumMod val="50000"/>
              </a:schemeClr>
            </a:solidFill>
          </a:defRPr>
        </a:defPPr>
      </a:lstStyle>
    </a:tx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nn_Medicine_Powerpoint_Template 2020" id="{B3B9771E-1FEB-443D-BBA7-66004D85DDB7}" vid="{0A0F201A-F2BA-4EBE-8328-C37F05437FC0}"/>
    </a:ext>
  </a:extLst>
</a:theme>
</file>

<file path=ppt/theme/theme2.xml><?xml version="1.0" encoding="utf-8"?>
<a:theme xmlns:a="http://schemas.openxmlformats.org/drawingml/2006/main" name="1_Penn Medicine Template 2009">
  <a:themeElements>
    <a:clrScheme name="Penn 2018 Color Palette">
      <a:dk1>
        <a:srgbClr val="002243"/>
      </a:dk1>
      <a:lt1>
        <a:srgbClr val="FFFFFF"/>
      </a:lt1>
      <a:dk2>
        <a:srgbClr val="800000"/>
      </a:dk2>
      <a:lt2>
        <a:srgbClr val="B4B5B4"/>
      </a:lt2>
      <a:accent1>
        <a:srgbClr val="326B8B"/>
      </a:accent1>
      <a:accent2>
        <a:srgbClr val="64A4D6"/>
      </a:accent2>
      <a:accent3>
        <a:srgbClr val="022D75"/>
      </a:accent3>
      <a:accent4>
        <a:srgbClr val="C4CE41"/>
      </a:accent4>
      <a:accent5>
        <a:srgbClr val="D75539"/>
      </a:accent5>
      <a:accent6>
        <a:srgbClr val="F7BA01"/>
      </a:accent6>
      <a:hlink>
        <a:srgbClr val="022D75"/>
      </a:hlink>
      <a:folHlink>
        <a:srgbClr val="7F0D00"/>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spAutoFit/>
      </a:bodyPr>
      <a:lstStyle>
        <a:defPPr algn="l">
          <a:defRPr sz="1400" b="1" dirty="0" smtClean="0">
            <a:solidFill>
              <a:schemeClr val="bg1">
                <a:lumMod val="50000"/>
              </a:schemeClr>
            </a:solidFill>
          </a:defRPr>
        </a:defPPr>
      </a:lstStyle>
    </a:tx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Penn Medicine Template 2009">
  <a:themeElements>
    <a:clrScheme name="Penn 2018 Color Palette">
      <a:dk1>
        <a:srgbClr val="002243"/>
      </a:dk1>
      <a:lt1>
        <a:srgbClr val="FFFFFF"/>
      </a:lt1>
      <a:dk2>
        <a:srgbClr val="800000"/>
      </a:dk2>
      <a:lt2>
        <a:srgbClr val="B4B5B4"/>
      </a:lt2>
      <a:accent1>
        <a:srgbClr val="326B8B"/>
      </a:accent1>
      <a:accent2>
        <a:srgbClr val="64A4D6"/>
      </a:accent2>
      <a:accent3>
        <a:srgbClr val="022D75"/>
      </a:accent3>
      <a:accent4>
        <a:srgbClr val="C4CE41"/>
      </a:accent4>
      <a:accent5>
        <a:srgbClr val="D75539"/>
      </a:accent5>
      <a:accent6>
        <a:srgbClr val="F7BA01"/>
      </a:accent6>
      <a:hlink>
        <a:srgbClr val="022D75"/>
      </a:hlink>
      <a:folHlink>
        <a:srgbClr val="7F0D00"/>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spAutoFit/>
      </a:bodyPr>
      <a:lstStyle>
        <a:defPPr algn="l">
          <a:defRPr sz="1400" b="1" dirty="0" smtClean="0">
            <a:solidFill>
              <a:schemeClr val="bg1">
                <a:lumMod val="50000"/>
              </a:schemeClr>
            </a:solidFill>
          </a:defRPr>
        </a:defPPr>
      </a:lstStyle>
    </a:tx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nn_Medicine_Powerpoint_Template 2020" id="{B3B9771E-1FEB-443D-BBA7-66004D85DDB7}" vid="{0A0F201A-F2BA-4EBE-8328-C37F05437FC0}"/>
    </a:ext>
  </a:extLst>
</a:theme>
</file>

<file path=ppt/theme/theme4.xml><?xml version="1.0" encoding="utf-8"?>
<a:theme xmlns:a="http://schemas.openxmlformats.org/drawingml/2006/main" name="3_Penn Medicine Template 2009">
  <a:themeElements>
    <a:clrScheme name="Penn 2018 Color Palette">
      <a:dk1>
        <a:srgbClr val="002243"/>
      </a:dk1>
      <a:lt1>
        <a:srgbClr val="FFFFFF"/>
      </a:lt1>
      <a:dk2>
        <a:srgbClr val="800000"/>
      </a:dk2>
      <a:lt2>
        <a:srgbClr val="B4B5B4"/>
      </a:lt2>
      <a:accent1>
        <a:srgbClr val="326B8B"/>
      </a:accent1>
      <a:accent2>
        <a:srgbClr val="64A4D6"/>
      </a:accent2>
      <a:accent3>
        <a:srgbClr val="022D75"/>
      </a:accent3>
      <a:accent4>
        <a:srgbClr val="C4CE41"/>
      </a:accent4>
      <a:accent5>
        <a:srgbClr val="D75539"/>
      </a:accent5>
      <a:accent6>
        <a:srgbClr val="F7BA01"/>
      </a:accent6>
      <a:hlink>
        <a:srgbClr val="022D75"/>
      </a:hlink>
      <a:folHlink>
        <a:srgbClr val="7F0D00"/>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spAutoFit/>
      </a:bodyPr>
      <a:lstStyle>
        <a:defPPr algn="l">
          <a:defRPr sz="1400" b="1" dirty="0" smtClean="0">
            <a:solidFill>
              <a:schemeClr val="bg1">
                <a:lumMod val="50000"/>
              </a:schemeClr>
            </a:solidFill>
          </a:defRPr>
        </a:defPPr>
      </a:lstStyle>
    </a:tx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Penn Medicine Template 2009">
  <a:themeElements>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Penn_Medicine_Powerpoint_Template 2020</Template>
  <TotalTime>12035</TotalTime>
  <Pages>32</Pages>
  <Words>1086</Words>
  <Application>Microsoft Office PowerPoint</Application>
  <PresentationFormat>Widescreen</PresentationFormat>
  <Paragraphs>109</Paragraphs>
  <Slides>10</Slides>
  <Notes>10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10</vt:i4>
      </vt:variant>
    </vt:vector>
  </HeadingPairs>
  <TitlesOfParts>
    <vt:vector size="21" baseType="lpstr">
      <vt:lpstr>Arial</vt:lpstr>
      <vt:lpstr>Arial Black</vt:lpstr>
      <vt:lpstr>Calibri</vt:lpstr>
      <vt:lpstr>Franklin Gothic Book</vt:lpstr>
      <vt:lpstr>Lucida Grande</vt:lpstr>
      <vt:lpstr>Wingdings</vt:lpstr>
      <vt:lpstr>Penn Medicine Template 2009</vt:lpstr>
      <vt:lpstr>1_Penn Medicine Template 2009</vt:lpstr>
      <vt:lpstr>2_Penn Medicine Template 2009</vt:lpstr>
      <vt:lpstr>3_Penn Medicine Template 2009</vt:lpstr>
      <vt:lpstr>4_Penn Medicine Template 2009</vt:lpstr>
      <vt:lpstr>Understanding Your Prescription Plan Coverage</vt:lpstr>
      <vt:lpstr>Prescription Drug Coverage</vt:lpstr>
      <vt:lpstr>Convenience Pharmacies — Lower Cost</vt:lpstr>
      <vt:lpstr>Convenience Pharmacies — Delivery</vt:lpstr>
      <vt:lpstr>Convenience Pharmacies — Specialty Drugs</vt:lpstr>
      <vt:lpstr>Convenience Pharmacies — Locations</vt:lpstr>
      <vt:lpstr>Select Plan Copays </vt:lpstr>
      <vt:lpstr>Consumer Plan Copays (after deductible)</vt:lpstr>
      <vt:lpstr>Retail Options: Liviniti Network</vt:lpstr>
      <vt:lpstr>Learn More</vt:lpstr>
    </vt:vector>
  </TitlesOfParts>
  <Company>Penn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Update</dc:title>
  <dc:subject> </dc:subject>
  <dc:creator>David Pegues</dc:creator>
  <cp:keywords/>
  <dc:description/>
  <cp:lastModifiedBy>Bartelssmith, Julie</cp:lastModifiedBy>
  <cp:revision>474</cp:revision>
  <cp:lastPrinted>2020-08-17T19:56:28Z</cp:lastPrinted>
  <dcterms:created xsi:type="dcterms:W3CDTF">2020-02-27T15:49:44Z</dcterms:created>
  <dcterms:modified xsi:type="dcterms:W3CDTF">2024-05-02T14:31:26Z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ecdf243-b9b0-4f63-8694-76742e4201b7_Enabled">
    <vt:lpwstr>true</vt:lpwstr>
  </property>
  <property fmtid="{D5CDD505-2E9C-101B-9397-08002B2CF9AE}" pid="3" name="MSIP_Label_1ecdf243-b9b0-4f63-8694-76742e4201b7_SetDate">
    <vt:lpwstr>2024-03-21T21:15:10Z</vt:lpwstr>
  </property>
  <property fmtid="{D5CDD505-2E9C-101B-9397-08002B2CF9AE}" pid="4" name="MSIP_Label_1ecdf243-b9b0-4f63-8694-76742e4201b7_Method">
    <vt:lpwstr>Standard</vt:lpwstr>
  </property>
  <property fmtid="{D5CDD505-2E9C-101B-9397-08002B2CF9AE}" pid="5" name="MSIP_Label_1ecdf243-b9b0-4f63-8694-76742e4201b7_Name">
    <vt:lpwstr>Proprietary general</vt:lpwstr>
  </property>
  <property fmtid="{D5CDD505-2E9C-101B-9397-08002B2CF9AE}" pid="6" name="MSIP_Label_1ecdf243-b9b0-4f63-8694-76742e4201b7_SiteId">
    <vt:lpwstr>fabb61b8-3afe-4e75-b934-a47f782b8cd7</vt:lpwstr>
  </property>
  <property fmtid="{D5CDD505-2E9C-101B-9397-08002B2CF9AE}" pid="7" name="MSIP_Label_1ecdf243-b9b0-4f63-8694-76742e4201b7_ActionId">
    <vt:lpwstr>1829a00a-4d3d-4043-8366-9d9418498264</vt:lpwstr>
  </property>
  <property fmtid="{D5CDD505-2E9C-101B-9397-08002B2CF9AE}" pid="8" name="MSIP_Label_1ecdf243-b9b0-4f63-8694-76742e4201b7_ContentBits">
    <vt:lpwstr>0</vt:lpwstr>
  </property>
</Properties>
</file>